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8" r:id="rId1"/>
  </p:sldMasterIdLst>
  <p:notesMasterIdLst>
    <p:notesMasterId r:id="rId46"/>
  </p:notesMasterIdLst>
  <p:handoutMasterIdLst>
    <p:handoutMasterId r:id="rId47"/>
  </p:handoutMasterIdLst>
  <p:sldIdLst>
    <p:sldId id="751" r:id="rId2"/>
    <p:sldId id="978" r:id="rId3"/>
    <p:sldId id="883" r:id="rId4"/>
    <p:sldId id="996" r:id="rId5"/>
    <p:sldId id="899" r:id="rId6"/>
    <p:sldId id="900" r:id="rId7"/>
    <p:sldId id="985" r:id="rId8"/>
    <p:sldId id="986" r:id="rId9"/>
    <p:sldId id="1006" r:id="rId10"/>
    <p:sldId id="987" r:id="rId11"/>
    <p:sldId id="997" r:id="rId12"/>
    <p:sldId id="878" r:id="rId13"/>
    <p:sldId id="847" r:id="rId14"/>
    <p:sldId id="839" r:id="rId15"/>
    <p:sldId id="806" r:id="rId16"/>
    <p:sldId id="805" r:id="rId17"/>
    <p:sldId id="808" r:id="rId18"/>
    <p:sldId id="929" r:id="rId19"/>
    <p:sldId id="825" r:id="rId20"/>
    <p:sldId id="927" r:id="rId21"/>
    <p:sldId id="921" r:id="rId22"/>
    <p:sldId id="918" r:id="rId23"/>
    <p:sldId id="905" r:id="rId24"/>
    <p:sldId id="984" r:id="rId25"/>
    <p:sldId id="906" r:id="rId26"/>
    <p:sldId id="907" r:id="rId27"/>
    <p:sldId id="983" r:id="rId28"/>
    <p:sldId id="923" r:id="rId29"/>
    <p:sldId id="998" r:id="rId30"/>
    <p:sldId id="801" r:id="rId31"/>
    <p:sldId id="990" r:id="rId32"/>
    <p:sldId id="803" r:id="rId33"/>
    <p:sldId id="994" r:id="rId34"/>
    <p:sldId id="995" r:id="rId35"/>
    <p:sldId id="991" r:id="rId36"/>
    <p:sldId id="1000" r:id="rId37"/>
    <p:sldId id="924" r:id="rId38"/>
    <p:sldId id="1002" r:id="rId39"/>
    <p:sldId id="1003" r:id="rId40"/>
    <p:sldId id="1004" r:id="rId41"/>
    <p:sldId id="928" r:id="rId42"/>
    <p:sldId id="932" r:id="rId43"/>
    <p:sldId id="1005" r:id="rId44"/>
    <p:sldId id="992" r:id="rId45"/>
  </p:sldIdLst>
  <p:sldSz cx="9144000" cy="6858000" type="screen4x3"/>
  <p:notesSz cx="7010400" cy="9296400"/>
  <p:custDataLst>
    <p:tags r:id="rId48"/>
  </p:custDataLst>
  <p:defaultTextStyle>
    <a:defPPr>
      <a:defRPr lang="en-US"/>
    </a:defPPr>
    <a:lvl1pPr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geny Kagan" initials="EK" lastIdx="7" clrIdx="0">
    <p:extLst>
      <p:ext uri="{19B8F6BF-5375-455C-9EA6-DF929625EA0E}">
        <p15:presenceInfo xmlns:p15="http://schemas.microsoft.com/office/powerpoint/2012/main" userId="S::ekagan3@jh.edu::35c7eb4c-bf5b-491d-9c72-b981c4489c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92C74"/>
    <a:srgbClr val="0C2F8B"/>
    <a:srgbClr val="092E78"/>
    <a:srgbClr val="3333CC"/>
    <a:srgbClr val="379DF1"/>
    <a:srgbClr val="EDB5B5"/>
    <a:srgbClr val="C00000"/>
    <a:srgbClr val="FFCC00"/>
    <a:srgbClr val="E8A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2" autoAdjust="0"/>
    <p:restoredTop sz="84944" autoAdjust="0"/>
  </p:normalViewPr>
  <p:slideViewPr>
    <p:cSldViewPr>
      <p:cViewPr varScale="1">
        <p:scale>
          <a:sx n="128" d="100"/>
          <a:sy n="128" d="100"/>
        </p:scale>
        <p:origin x="287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082"/>
    </p:cViewPr>
  </p:sorterViewPr>
  <p:notesViewPr>
    <p:cSldViewPr>
      <p:cViewPr varScale="1">
        <p:scale>
          <a:sx n="90" d="100"/>
          <a:sy n="90" d="100"/>
        </p:scale>
        <p:origin x="4088"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4T13:21:37.075" idx="4">
    <p:pos x="4651" y="817"/>
    <p:text>Note: TC = total costs (year 1 + year2). In each year we can have vaccination costs and treatment costs.</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a:defRPr sz="1200">
                <a:latin typeface="NewsGoth BT" pitchFamily="34" charset="0"/>
                <a:ea typeface="+mn-ea"/>
                <a:cs typeface="+mn-cs"/>
              </a:defRPr>
            </a:lvl1pPr>
          </a:lstStyle>
          <a:p>
            <a:pPr>
              <a:defRPr/>
            </a:pPr>
            <a:endParaRPr lang="en-US"/>
          </a:p>
        </p:txBody>
      </p:sp>
      <p:sp>
        <p:nvSpPr>
          <p:cNvPr id="3" name="Date Placeholder 2"/>
          <p:cNvSpPr>
            <a:spLocks noGrp="1"/>
          </p:cNvSpPr>
          <p:nvPr>
            <p:ph type="dt" sz="quarter" idx="1"/>
          </p:nvPr>
        </p:nvSpPr>
        <p:spPr bwMode="auto">
          <a:xfrm>
            <a:off x="3970338"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a:defRPr sz="1200">
                <a:latin typeface="NewsGoth BT" pitchFamily="34" charset="0"/>
              </a:defRPr>
            </a:lvl1pPr>
          </a:lstStyle>
          <a:p>
            <a:pPr>
              <a:defRPr/>
            </a:pPr>
            <a:fld id="{9AEBCC7B-132B-4F6D-98D1-49E8AD7A11E0}" type="datetimeFigureOut">
              <a:rPr lang="en-US"/>
              <a:pPr>
                <a:defRPr/>
              </a:pPr>
              <a:t>12/14/24</a:t>
            </a:fld>
            <a:endParaRPr lang="en-US"/>
          </a:p>
        </p:txBody>
      </p:sp>
      <p:sp>
        <p:nvSpPr>
          <p:cNvPr id="4" name="Footer Placeholder 3"/>
          <p:cNvSpPr>
            <a:spLocks noGrp="1"/>
          </p:cNvSpPr>
          <p:nvPr>
            <p:ph type="ftr" sz="quarter" idx="2"/>
          </p:nvPr>
        </p:nvSpPr>
        <p:spPr bwMode="auto">
          <a:xfrm>
            <a:off x="0"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a:defRPr sz="1200">
                <a:latin typeface="NewsGoth BT" pitchFamily="34" charset="0"/>
                <a:ea typeface="+mn-ea"/>
                <a:cs typeface="+mn-cs"/>
              </a:defRPr>
            </a:lvl1pPr>
          </a:lstStyle>
          <a:p>
            <a:pPr>
              <a:defRPr/>
            </a:pPr>
            <a:endParaRPr lang="en-US"/>
          </a:p>
        </p:txBody>
      </p:sp>
      <p:sp>
        <p:nvSpPr>
          <p:cNvPr id="5" name="Slide Number Placeholder 4"/>
          <p:cNvSpPr>
            <a:spLocks noGrp="1"/>
          </p:cNvSpPr>
          <p:nvPr>
            <p:ph type="sldNum" sz="quarter" idx="3"/>
          </p:nvPr>
        </p:nvSpPr>
        <p:spPr bwMode="auto">
          <a:xfrm>
            <a:off x="3970338"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a:defRPr sz="1200">
                <a:latin typeface="NewsGoth BT" pitchFamily="34" charset="0"/>
              </a:defRPr>
            </a:lvl1pPr>
          </a:lstStyle>
          <a:p>
            <a:fld id="{50E2CCEA-9899-4116-A5B9-91FD4D3C9024}" type="slidenum">
              <a:rPr lang="en-US"/>
              <a:pPr/>
              <a:t>‹#›</a:t>
            </a:fld>
            <a:endParaRPr lang="en-US"/>
          </a:p>
        </p:txBody>
      </p:sp>
    </p:spTree>
    <p:extLst>
      <p:ext uri="{BB962C8B-B14F-4D97-AF65-F5344CB8AC3E}">
        <p14:creationId xmlns:p14="http://schemas.microsoft.com/office/powerpoint/2010/main" val="1225213005"/>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7:01:04.037"/>
    </inkml:context>
    <inkml:brush xml:id="br0">
      <inkml:brushProperty name="width" value="0.08571" units="cm"/>
      <inkml:brushProperty name="height" value="0.08571" units="cm"/>
    </inkml:brush>
  </inkml:definitions>
  <inkml:trace contextRef="#ctx0" brushRef="#br0">0 12 8112,'22'-1'0,"4"-2"0,5-1-44,4 2 1,2 0 183,9 2 0,10 0 66,2 0 1,9 0-37,2 0 1,6 4-364,6 0 0,5 1 258,-1-1 0,-2-3-209,-5 3 0,2 1-62,-3-1 1,2 0 46,-2-4 1,-2 0-38,-5 0 0,-6 0 102,-2 0 1,-4 0-197,-4 0 0,-4 4 5,-7 0 0,-4 4 285,-8-4 0,-2 3 0,-7 0 0,-4 3 0,-1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7:01:05.078"/>
    </inkml:context>
    <inkml:brush xml:id="br0">
      <inkml:brushProperty name="width" value="0.08571" units="cm"/>
      <inkml:brushProperty name="height" value="0.08571" units="cm"/>
    </inkml:brush>
  </inkml:definitions>
  <inkml:trace contextRef="#ctx0" brushRef="#br0">1 24 8112,'87'-4'0,"6"0"0,5-3 25,-46 4 1,1 2 0,1-2-1,0 2-254,0 1 0,0 0 0,5 0 1,0 0 380,-2 0 0,2 0 0,3 0 1,1 0-49,0 0 1,1 0 0,3 0-1,1 0-167,-1 0 0,1 0 0,-2 1 0,-1 2 117,-4-1 0,-2 0 0,2 0 0,1-1-118,2 0 1,-1-2 0,0 1 0,0 0 60,-3 0 1,-1 0-1,-1 0 1,-1 0-102,-4 0 0,-1 0 0,47 0-217,-2 0 1,-1 0 168,-3 0 1,-6 0-246,-10 0 1,-6 0 58,-1 0 1,-2 0 33,-6 0 0,-6 0 304,-5 0 0,0 3 0,-3 2 0,-7 5 0,-8 3 0,-8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7:44:11.939"/>
    </inkml:context>
    <inkml:brush xml:id="br0">
      <inkml:brushProperty name="width" value="0.11429" units="cm"/>
      <inkml:brushProperty name="height" value="0.11429" units="cm"/>
    </inkml:brush>
  </inkml:definitions>
  <inkml:trace contextRef="#ctx0" brushRef="#br0">70 174 19772,'-12'-1'-1587,"1"-3"1235,4 3 0,13-4 715,9 5 1,11-4-308,5 0 1,7-4 141,5 4 1,7-5-69,4 2 1,11-4 83,8 0 0,0-1-144,8 1 0,-6-1 207,2 0 0,-4 1 93,5-1 0,-12 4-305,-5 1 1,-8 4-25,-10-1 1,-4 2-124,-8-2 267,-8 2-288,-12-3 1,-18 7 6,-17 1 0,-9 0-117,-14 5 0,-9-4 66,-6 3 0,-12 0 7,-7 1 0,5 2-108,-1-2 1,1 1 112,2-2 0,-6 4-108,-1-4 1,6 4 101,2 0 0,8-3-192,11 0 0,9-6 12,10 2 321,16-2 0,8 1 0,11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7:44:16.122"/>
    </inkml:context>
    <inkml:brush xml:id="br0">
      <inkml:brushProperty name="width" value="0.11429" units="cm"/>
      <inkml:brushProperty name="height" value="0.11429" units="cm"/>
    </inkml:brush>
  </inkml:definitions>
  <inkml:trace contextRef="#ctx0" brushRef="#br0">59 140 25270,'-12'-6'-2235,"0"4"1672,1-6 0,0 4-299,4-3 313,2 4 0,6-6-72,3 5 0,3-1 697,9 1 1,8 1 212,11-4 0,5 4-173,7-1 1,4-1 285,3 1 1,8-3-5,4 3 1,7-4-253,5 4 1,2-1 381,1 1 1,2 3 141,2-3 0,-8-1-469,0 1 0,-10 0-167,-5 4 1,-4 0-77,-4 0 0,-8 0-15,-12 0 0,-5-4-35,-10 0-115,-2 0 130,-11 4 1,-6 0 48,-7 0 1,-14 0 86,-6 0 0,-7 4-78,-4 0 1,-9 1-156,-7-1 1,-9 1 154,-7 3 0,5 2-26,-5-2 0,3-1-71,-3 0 1,-2-3-328,-5 4 0,1-2 306,-6 2 1,6 1 89,7-5 1,5 4 53,6-4 1,13 1-40,14-1 32,8-3 0,12-1 0,-1-7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7:44:17.122"/>
    </inkml:context>
    <inkml:brush xml:id="br0">
      <inkml:brushProperty name="width" value="0.11429" units="cm"/>
      <inkml:brushProperty name="height" value="0.11429" units="cm"/>
    </inkml:brush>
  </inkml:definitions>
  <inkml:trace contextRef="#ctx0" brushRef="#br0">197 151 8961,'-2'-15'-437,"-1"-1"1,-4-3-366,-4 4 0,-1-1 693,0 5 0,-3-1 550,-1 0 0,-3 2-297,4 2 1,-5-1-38,5 5 0,-1 0 4,5 4 372,-1 0-366,6 6 1,2-4-3,8 6 0,9-5 207,10 0 1,3-1 0,8-2 0,4 0 26,8 0 1,4 0-65,1 0 0,0 0-41,0 0 1,-2 0-134,5 0 0,-5 0 99,1 0 1,-7 0 147,-5 0 0,-3-4-190,-4 0 1,-4 0-68,-8 4 1,-7-1-84,-8-3 0,-4 3-220,-4-3 0,-9 2 228,-10 2 1,-5 0 2,-7 0 0,-5 0 45,-3 0 0,-3 0-55,-4 0 1,2 0-35,-2 0 1,1 4-67,-2 0 1,5 1-146,-1-1 1,7-1 191,9 5 1,65 4 0,20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a:defRPr sz="1200">
                <a:solidFill>
                  <a:schemeClr val="tx1"/>
                </a:solidFill>
                <a:latin typeface="Cabin" panose="020B0803050202020004" pitchFamily="34" charset="0"/>
                <a:ea typeface="+mn-ea"/>
                <a:cs typeface="+mn-cs"/>
              </a:defRPr>
            </a:lvl1pPr>
          </a:lstStyle>
          <a:p>
            <a:pPr>
              <a:defRPr/>
            </a:pPr>
            <a:endParaRPr lang="en-US"/>
          </a:p>
        </p:txBody>
      </p:sp>
      <p:sp>
        <p:nvSpPr>
          <p:cNvPr id="36867" name="Rectangle 3"/>
          <p:cNvSpPr>
            <a:spLocks noGrp="1" noChangeArrowheads="1"/>
          </p:cNvSpPr>
          <p:nvPr>
            <p:ph type="dt" idx="1"/>
          </p:nvPr>
        </p:nvSpPr>
        <p:spPr bwMode="auto">
          <a:xfrm>
            <a:off x="3970338"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a:defRPr sz="1200">
                <a:solidFill>
                  <a:schemeClr val="tx1"/>
                </a:solidFill>
                <a:latin typeface="Cabin" panose="020B0803050202020004" pitchFamily="34" charset="0"/>
                <a:ea typeface="+mn-ea"/>
                <a:cs typeface="+mn-cs"/>
              </a:defRPr>
            </a:lvl1pPr>
          </a:lstStyle>
          <a:p>
            <a:pPr>
              <a:defRPr/>
            </a:pPr>
            <a:endParaRPr lang="en-US"/>
          </a:p>
        </p:txBody>
      </p:sp>
      <p:sp>
        <p:nvSpPr>
          <p:cNvPr id="16486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6870"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a:defRPr sz="1200">
                <a:solidFill>
                  <a:schemeClr val="tx1"/>
                </a:solidFill>
                <a:latin typeface="Cabin" panose="020B0803050202020004" pitchFamily="34" charset="0"/>
                <a:ea typeface="+mn-ea"/>
                <a:cs typeface="+mn-cs"/>
              </a:defRPr>
            </a:lvl1pPr>
          </a:lstStyle>
          <a:p>
            <a:pPr>
              <a:defRPr/>
            </a:pPr>
            <a:endParaRPr lang="en-US"/>
          </a:p>
        </p:txBody>
      </p:sp>
      <p:sp>
        <p:nvSpPr>
          <p:cNvPr id="36871"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a:defRPr sz="1200">
                <a:solidFill>
                  <a:schemeClr val="tx1"/>
                </a:solidFill>
                <a:latin typeface="Cabin" panose="020B0803050202020004" pitchFamily="34" charset="0"/>
              </a:defRPr>
            </a:lvl1pPr>
          </a:lstStyle>
          <a:p>
            <a:fld id="{97774DDC-B97F-48F9-B6DC-3DB16BB5960B}" type="slidenum">
              <a:rPr lang="en-US" smtClean="0"/>
              <a:pPr/>
              <a:t>‹#›</a:t>
            </a:fld>
            <a:endParaRPr lang="en-US"/>
          </a:p>
        </p:txBody>
      </p:sp>
    </p:spTree>
    <p:extLst>
      <p:ext uri="{BB962C8B-B14F-4D97-AF65-F5344CB8AC3E}">
        <p14:creationId xmlns:p14="http://schemas.microsoft.com/office/powerpoint/2010/main" val="367503557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9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6156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2260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92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0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060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0221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154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0758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2975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4906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Simulation is more versatile and can be used for both predictive and prescriptive</a:t>
            </a:r>
          </a:p>
        </p:txBody>
      </p:sp>
    </p:spTree>
    <p:extLst>
      <p:ext uri="{BB962C8B-B14F-4D97-AF65-F5344CB8AC3E}">
        <p14:creationId xmlns:p14="http://schemas.microsoft.com/office/powerpoint/2010/main" val="533976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www.dropbox.com</a:t>
            </a:r>
            <a:r>
              <a:rPr lang="en-US" dirty="0"/>
              <a:t>/s/zdd1yww9n49wsx7/rain_trimmed.mp4?dl=0</a:t>
            </a:r>
          </a:p>
        </p:txBody>
      </p:sp>
    </p:spTree>
    <p:extLst>
      <p:ext uri="{BB962C8B-B14F-4D97-AF65-F5344CB8AC3E}">
        <p14:creationId xmlns:p14="http://schemas.microsoft.com/office/powerpoint/2010/main" val="3921441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9813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3433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2750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0432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9337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9337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82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270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721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88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086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0208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3216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2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a:xfrm>
            <a:off x="457200" y="152400"/>
            <a:ext cx="8229600" cy="579438"/>
          </a:xfrm>
          <a:prstGeom prst="rect">
            <a:avLst/>
          </a:prstGeom>
        </p:spPr>
        <p:txBody>
          <a:bodyPr/>
          <a:lstStyle>
            <a:lvl1pPr>
              <a:defRPr>
                <a:latin typeface="Calibri" panose="020F0502020204030204" pitchFamily="34" charset="0"/>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1430570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4495800" y="6583713"/>
            <a:ext cx="1905000" cy="274287"/>
          </a:xfrm>
          <a:prstGeom prst="rect">
            <a:avLst/>
          </a:prstGeom>
        </p:spPr>
        <p:txBody>
          <a:bodyPr/>
          <a:lstStyle>
            <a:lvl1pPr>
              <a:defRPr/>
            </a:lvl1pPr>
          </a:lstStyle>
          <a:p>
            <a:fld id="{D800FC57-747A-4054-A3DF-63D163080A4A}" type="slidenum">
              <a:rPr lang="en-US"/>
              <a:pPr/>
              <a:t>‹#›</a:t>
            </a:fld>
            <a:endParaRPr lang="en-US" dirty="0"/>
          </a:p>
        </p:txBody>
      </p:sp>
      <p:sp>
        <p:nvSpPr>
          <p:cNvPr id="4" name="Title 1"/>
          <p:cNvSpPr>
            <a:spLocks noGrp="1"/>
          </p:cNvSpPr>
          <p:nvPr>
            <p:ph type="title"/>
          </p:nvPr>
        </p:nvSpPr>
        <p:spPr>
          <a:xfrm>
            <a:off x="609600" y="304800"/>
            <a:ext cx="7886700" cy="320675"/>
          </a:xfrm>
        </p:spPr>
        <p:txBody>
          <a:bodyPr/>
          <a:lstStyle/>
          <a:p>
            <a:r>
              <a:rPr lang="en-US" dirty="0"/>
              <a:t>Click to edit Master title style</a:t>
            </a:r>
          </a:p>
        </p:txBody>
      </p:sp>
      <p:sp>
        <p:nvSpPr>
          <p:cNvPr id="5" name="Rectangle 43"/>
          <p:cNvSpPr>
            <a:spLocks noGrp="1" noChangeArrowheads="1"/>
          </p:cNvSpPr>
          <p:nvPr>
            <p:ph idx="1"/>
          </p:nvPr>
        </p:nvSpPr>
        <p:spPr bwMode="auto">
          <a:xfrm>
            <a:off x="457200" y="1676400"/>
            <a:ext cx="8229600" cy="426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8672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17111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325563"/>
          </a:xfrm>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80363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4572000" y="6593006"/>
            <a:ext cx="1905000" cy="274287"/>
          </a:xfrm>
          <a:prstGeom prst="rect">
            <a:avLst/>
          </a:prstGeom>
        </p:spPr>
        <p:txBody>
          <a:bodyPr/>
          <a:lstStyle>
            <a:lvl1pPr>
              <a:defRPr/>
            </a:lvl1pPr>
          </a:lstStyle>
          <a:p>
            <a:fld id="{D800FC57-747A-4054-A3DF-63D163080A4A}" type="slidenum">
              <a:rPr lang="en-US"/>
              <a:pPr/>
              <a:t>‹#›</a:t>
            </a:fld>
            <a:endParaRPr lang="en-US"/>
          </a:p>
        </p:txBody>
      </p:sp>
    </p:spTree>
    <p:extLst>
      <p:ext uri="{BB962C8B-B14F-4D97-AF65-F5344CB8AC3E}">
        <p14:creationId xmlns:p14="http://schemas.microsoft.com/office/powerpoint/2010/main" val="156682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a:p>
        </p:txBody>
      </p:sp>
    </p:spTree>
    <p:extLst>
      <p:ext uri="{BB962C8B-B14F-4D97-AF65-F5344CB8AC3E}">
        <p14:creationId xmlns:p14="http://schemas.microsoft.com/office/powerpoint/2010/main" val="194371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a:p>
        </p:txBody>
      </p:sp>
    </p:spTree>
    <p:extLst>
      <p:ext uri="{BB962C8B-B14F-4D97-AF65-F5344CB8AC3E}">
        <p14:creationId xmlns:p14="http://schemas.microsoft.com/office/powerpoint/2010/main" val="41537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a:p>
        </p:txBody>
      </p:sp>
    </p:spTree>
    <p:extLst>
      <p:ext uri="{BB962C8B-B14F-4D97-AF65-F5344CB8AC3E}">
        <p14:creationId xmlns:p14="http://schemas.microsoft.com/office/powerpoint/2010/main" val="1810728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a:p>
        </p:txBody>
      </p:sp>
    </p:spTree>
    <p:extLst>
      <p:ext uri="{BB962C8B-B14F-4D97-AF65-F5344CB8AC3E}">
        <p14:creationId xmlns:p14="http://schemas.microsoft.com/office/powerpoint/2010/main" val="93145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normal">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4" y="6378786"/>
            <a:ext cx="8131087" cy="373381"/>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626421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43"/>
          <p:cNvSpPr>
            <a:spLocks noGrp="1" noChangeArrowheads="1"/>
          </p:cNvSpPr>
          <p:nvPr>
            <p:ph type="body" idx="1"/>
          </p:nvPr>
        </p:nvSpPr>
        <p:spPr bwMode="auto">
          <a:xfrm>
            <a:off x="457200" y="1676400"/>
            <a:ext cx="8229600" cy="426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Line 7"/>
          <p:cNvSpPr>
            <a:spLocks noChangeShapeType="1"/>
          </p:cNvSpPr>
          <p:nvPr userDrawn="1"/>
        </p:nvSpPr>
        <p:spPr bwMode="auto">
          <a:xfrm>
            <a:off x="0" y="838200"/>
            <a:ext cx="9144000" cy="0"/>
          </a:xfrm>
          <a:prstGeom prst="line">
            <a:avLst/>
          </a:prstGeom>
          <a:noFill/>
          <a:ln w="38100">
            <a:solidFill>
              <a:srgbClr val="092E78"/>
            </a:solidFill>
            <a:round/>
            <a:headEnd/>
            <a:tailEnd/>
          </a:ln>
        </p:spPr>
        <p:txBody>
          <a:bodyPr wrap="none" anchor="ctr"/>
          <a:lstStyle/>
          <a:p>
            <a:pPr>
              <a:defRPr/>
            </a:pPr>
            <a:endParaRPr lang="en-US">
              <a:latin typeface="Cabin" panose="020B0803050202020004" pitchFamily="34" charset="0"/>
              <a:ea typeface="ＭＳ Ｐゴシック" charset="0"/>
              <a:cs typeface="ＭＳ Ｐゴシック" charset="0"/>
            </a:endParaRPr>
          </a:p>
        </p:txBody>
      </p:sp>
      <p:sp>
        <p:nvSpPr>
          <p:cNvPr id="11" name="Slide Number Placeholder 9"/>
          <p:cNvSpPr txBox="1">
            <a:spLocks/>
          </p:cNvSpPr>
          <p:nvPr userDrawn="1"/>
        </p:nvSpPr>
        <p:spPr>
          <a:xfrm>
            <a:off x="6096000" y="6477000"/>
            <a:ext cx="3048000" cy="365125"/>
          </a:xfrm>
          <a:prstGeom prst="rect">
            <a:avLst/>
          </a:prstGeom>
        </p:spPr>
        <p:txBody>
          <a:bodyPr anchor="ctr"/>
          <a:lstStyle>
            <a:lvl1pPr algn="r">
              <a:defRPr sz="1200">
                <a:solidFill>
                  <a:schemeClr val="tx1"/>
                </a:solidFill>
                <a:latin typeface="NewsGoth BT" pitchFamily="34" charset="0"/>
              </a:defRPr>
            </a:lvl1pPr>
          </a:lstStyle>
          <a:p>
            <a:pPr>
              <a:defRPr/>
            </a:pPr>
            <a:r>
              <a:rPr lang="en-US" sz="1200" b="1" dirty="0">
                <a:solidFill>
                  <a:schemeClr val="accent4">
                    <a:alpha val="33000"/>
                  </a:schemeClr>
                </a:solidFill>
                <a:latin typeface="Cabin" panose="020B0803050202020004" pitchFamily="34" charset="0"/>
              </a:rPr>
              <a:t>BUSINESS ANALYTICS</a:t>
            </a:r>
          </a:p>
        </p:txBody>
      </p:sp>
      <p:pic>
        <p:nvPicPr>
          <p:cNvPr id="40967" name="Picture 2" descr="carey.small.horizontal.blue.png"/>
          <p:cNvPicPr>
            <a:picLocks noChangeAspect="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228600" y="6145439"/>
            <a:ext cx="2362200" cy="973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Placeholder 3"/>
          <p:cNvSpPr>
            <a:spLocks noGrp="1"/>
          </p:cNvSpPr>
          <p:nvPr>
            <p:ph type="title"/>
          </p:nvPr>
        </p:nvSpPr>
        <p:spPr>
          <a:xfrm>
            <a:off x="628650" y="-223838"/>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7" name="Slide Number Placeholder 3"/>
          <p:cNvSpPr>
            <a:spLocks noGrp="1"/>
          </p:cNvSpPr>
          <p:nvPr>
            <p:ph type="sldNum" sz="quarter" idx="4"/>
          </p:nvPr>
        </p:nvSpPr>
        <p:spPr>
          <a:xfrm>
            <a:off x="4343400" y="6515100"/>
            <a:ext cx="1905000" cy="304800"/>
          </a:xfrm>
          <a:prstGeom prst="rect">
            <a:avLst/>
          </a:prstGeom>
        </p:spPr>
        <p:txBody>
          <a:bodyPr/>
          <a:lstStyle>
            <a:lvl1pPr>
              <a:defRPr sz="1200" b="0" i="0">
                <a:latin typeface="Calibri" panose="020F0502020204030204" pitchFamily="34" charset="0"/>
                <a:cs typeface="Calibri" panose="020F0502020204030204" pitchFamily="34" charset="0"/>
              </a:defRPr>
            </a:lvl1pPr>
          </a:lstStyle>
          <a:p>
            <a:fld id="{E10A3A28-1432-4FDB-9569-E197E51B001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12" r:id="rId4"/>
    <p:sldLayoutId id="2147483974" r:id="rId5"/>
    <p:sldLayoutId id="2147483975" r:id="rId6"/>
    <p:sldLayoutId id="2147483976" r:id="rId7"/>
    <p:sldLayoutId id="2147483977" r:id="rId8"/>
    <p:sldLayoutId id="2147483978" r:id="rId9"/>
    <p:sldLayoutId id="2147483980" r:id="rId10"/>
  </p:sldLayoutIdLst>
  <p:hf hdr="0" dt="0"/>
  <p:txStyles>
    <p:titleStyle>
      <a:lvl1pPr algn="ctr" rtl="0" eaLnBrk="0" fontAlgn="base" hangingPunct="0">
        <a:spcBef>
          <a:spcPct val="0"/>
        </a:spcBef>
        <a:spcAft>
          <a:spcPct val="0"/>
        </a:spcAft>
        <a:defRPr sz="3200" b="1">
          <a:solidFill>
            <a:srgbClr val="092E78"/>
          </a:solidFill>
          <a:latin typeface="Calibri" panose="020F0502020204030204" pitchFamily="34" charset="0"/>
          <a:ea typeface="MS PGothic" pitchFamily="34" charset="-128"/>
          <a:cs typeface="Calibri" panose="020F05020202040302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p:titleStyle>
    <p:bodyStyle>
      <a:lvl1pPr marL="342900" indent="-342900" algn="l" rtl="0" eaLnBrk="0" fontAlgn="base" hangingPunct="0">
        <a:spcBef>
          <a:spcPct val="20000"/>
        </a:spcBef>
        <a:spcAft>
          <a:spcPct val="0"/>
        </a:spcAft>
        <a:buChar char="•"/>
        <a:defRPr sz="2800">
          <a:solidFill>
            <a:srgbClr val="002060"/>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220.png"/><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customXml" Target="../ink/ink4.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288F6A-65C0-044D-8C94-0BDF9677F7CE}"/>
              </a:ext>
            </a:extLst>
          </p:cNvPr>
          <p:cNvSpPr txBox="1">
            <a:spLocks/>
          </p:cNvSpPr>
          <p:nvPr/>
        </p:nvSpPr>
        <p:spPr bwMode="auto">
          <a:xfrm>
            <a:off x="1905000" y="2819400"/>
            <a:ext cx="62484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r>
              <a:rPr lang="en-US" sz="2800" kern="0" dirty="0">
                <a:latin typeface="Calibri" panose="020F0502020204030204" pitchFamily="34" charset="0"/>
                <a:ea typeface="ＭＳ Ｐゴシック" panose="020B0600070205080204" pitchFamily="34" charset="-128"/>
                <a:cs typeface="Calibri" panose="020F0502020204030204" pitchFamily="34" charset="0"/>
              </a:rPr>
              <a:t>Business analytics</a:t>
            </a:r>
          </a:p>
          <a:p>
            <a:r>
              <a:rPr lang="en-US" sz="2800" kern="0" dirty="0">
                <a:latin typeface="Calibri" panose="020F0502020204030204" pitchFamily="34" charset="0"/>
                <a:ea typeface="ＭＳ Ｐゴシック" panose="020B0600070205080204" pitchFamily="34" charset="-128"/>
                <a:cs typeface="Calibri" panose="020F0502020204030204" pitchFamily="34" charset="0"/>
              </a:rPr>
              <a:t>Session 5</a:t>
            </a:r>
          </a:p>
        </p:txBody>
      </p:sp>
    </p:spTree>
    <p:extLst>
      <p:ext uri="{BB962C8B-B14F-4D97-AF65-F5344CB8AC3E}">
        <p14:creationId xmlns:p14="http://schemas.microsoft.com/office/powerpoint/2010/main" val="682670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Healthcare and Risk Modeling: Answer c), d)</a:t>
            </a:r>
          </a:p>
        </p:txBody>
      </p:sp>
      <p:sp>
        <p:nvSpPr>
          <p:cNvPr id="80" name="Rectangle 79">
            <a:extLst>
              <a:ext uri="{FF2B5EF4-FFF2-40B4-BE49-F238E27FC236}">
                <a16:creationId xmlns:a16="http://schemas.microsoft.com/office/drawing/2014/main" id="{3D044BA4-FA8A-4C4B-BD30-A1B5842C11EB}"/>
              </a:ext>
            </a:extLst>
          </p:cNvPr>
          <p:cNvSpPr/>
          <p:nvPr/>
        </p:nvSpPr>
        <p:spPr>
          <a:xfrm>
            <a:off x="152400" y="609600"/>
            <a:ext cx="8763000" cy="6057299"/>
          </a:xfrm>
          <a:prstGeom prst="rect">
            <a:avLst/>
          </a:prstGeom>
        </p:spPr>
        <p:txBody>
          <a:bodyPr wrap="square">
            <a:spAutoFit/>
          </a:bodyPr>
          <a:lstStyle/>
          <a:p>
            <a:pPr marL="342900" marR="0" lvl="0" indent="-342900" algn="just">
              <a:lnSpc>
                <a:spcPct val="106000"/>
              </a:lnSpc>
              <a:spcBef>
                <a:spcPts val="0"/>
              </a:spcBef>
              <a:spcAft>
                <a:spcPts val="600"/>
              </a:spcAft>
              <a:buFont typeface="+mj-lt"/>
              <a:buAutoNum type="alphaLcParenR" startAt="3"/>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startAt="3"/>
            </a:pPr>
            <a:r>
              <a:rPr lang="en-US" sz="1800" dirty="0">
                <a:latin typeface="Calibri" panose="020F0502020204030204" pitchFamily="34" charset="0"/>
                <a:ea typeface="Calibri" panose="020F0502020204030204" pitchFamily="34" charset="0"/>
                <a:cs typeface="Calibri" panose="020F0502020204030204" pitchFamily="34" charset="0"/>
              </a:rPr>
              <a:t>If there are 100 employees with a one-year contract and 100 employees with a two-year contract, what is the minimum expected total cost of vaccinating all 200 employees?</a:t>
            </a:r>
          </a:p>
          <a:p>
            <a:pPr algn="just">
              <a:lnSpc>
                <a:spcPct val="106000"/>
              </a:lnSpc>
              <a:spcBef>
                <a:spcPts val="0"/>
              </a:spcBef>
              <a:spcAft>
                <a:spcPts val="600"/>
              </a:spcAft>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	100*$200 + 100*$272 = $47200</a:t>
            </a:r>
          </a:p>
          <a:p>
            <a:pPr marL="342900" marR="0" lvl="0" indent="-342900" algn="just">
              <a:lnSpc>
                <a:spcPct val="106000"/>
              </a:lnSpc>
              <a:spcBef>
                <a:spcPts val="0"/>
              </a:spcBef>
              <a:spcAft>
                <a:spcPts val="600"/>
              </a:spcAft>
              <a:buFont typeface="+mj-lt"/>
              <a:buAutoNum type="alphaLcParenR" startAt="3"/>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startAt="4"/>
            </a:pPr>
            <a:r>
              <a:rPr lang="en-US" sz="1800" dirty="0">
                <a:latin typeface="Calibri" panose="020F0502020204030204" pitchFamily="34" charset="0"/>
                <a:ea typeface="Calibri" panose="020F0502020204030204" pitchFamily="34" charset="0"/>
                <a:cs typeface="Calibri" panose="020F0502020204030204" pitchFamily="34" charset="0"/>
              </a:rPr>
              <a:t>If you are now told that you may use up to 102% of the cost you computed in part c) what will be your recommendation? How would that affect the number of people vaccinated with vaccine A vs B? How many cases of the disease does this prevent? Your answer should include justification for the objective function it would optimize.</a:t>
            </a:r>
          </a:p>
          <a:p>
            <a:pPr marL="342900" marR="0" lvl="0" indent="-342900" algn="just">
              <a:lnSpc>
                <a:spcPct val="106000"/>
              </a:lnSpc>
              <a:spcBef>
                <a:spcPts val="0"/>
              </a:spcBef>
              <a:spcAft>
                <a:spcPts val="600"/>
              </a:spcAft>
              <a:buFont typeface="+mj-lt"/>
              <a:buAutoNum type="alphaLcParenR" startAt="4"/>
            </a:pPr>
            <a:endParaRPr lang="en-US" sz="1200" dirty="0">
              <a:latin typeface="Calibri" panose="020F0502020204030204" pitchFamily="34" charset="0"/>
              <a:ea typeface="Calibri" panose="020F0502020204030204" pitchFamily="34" charset="0"/>
              <a:cs typeface="Calibri" panose="020F0502020204030204" pitchFamily="34" charset="0"/>
            </a:endParaRPr>
          </a:p>
          <a:p>
            <a:pPr lvl="1" algn="just">
              <a:lnSpc>
                <a:spcPct val="106000"/>
              </a:lnSpc>
              <a:spcBef>
                <a:spcPts val="0"/>
              </a:spcBef>
              <a:spcAft>
                <a:spcPts val="600"/>
              </a:spcAft>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The objective function becomes to reduce number of infections </a:t>
            </a:r>
            <a:r>
              <a:rPr lang="en-US" sz="1800" u="sng" dirty="0">
                <a:solidFill>
                  <a:srgbClr val="C00000"/>
                </a:solidFill>
                <a:latin typeface="Calibri" panose="020F0502020204030204" pitchFamily="34" charset="0"/>
                <a:ea typeface="Calibri" panose="020F0502020204030204" pitchFamily="34" charset="0"/>
                <a:cs typeface="Calibri" panose="020F0502020204030204" pitchFamily="34" charset="0"/>
              </a:rPr>
              <a:t>as fast as possible </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(first in year 1, then in year 2). Cost (budget) becomes a constraint. </a:t>
            </a:r>
          </a:p>
          <a:p>
            <a:pPr lvl="1" algn="just">
              <a:lnSpc>
                <a:spcPct val="106000"/>
              </a:lnSpc>
              <a:spcBef>
                <a:spcPts val="0"/>
              </a:spcBef>
              <a:spcAft>
                <a:spcPts val="600"/>
              </a:spcAft>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We are already vaccinating everyone with the more effective vaccine in year 1. Hence, the change will affect only year 2. We can calculate how many more infections can be prevented compared to scenario in c):</a:t>
            </a:r>
          </a:p>
          <a:p>
            <a:pPr lvl="1" algn="just">
              <a:lnSpc>
                <a:spcPct val="106000"/>
              </a:lnSpc>
              <a:spcBef>
                <a:spcPts val="0"/>
              </a:spcBef>
              <a:spcAft>
                <a:spcPts val="600"/>
              </a:spcAft>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$47200 * 0.02 = $944 </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sym typeface="Wingdings" pitchFamily="2" charset="2"/>
              </a:rPr>
              <a:t> can vaccinate $</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944</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sym typeface="Wingdings" pitchFamily="2" charset="2"/>
              </a:rPr>
              <a:t>/40=23.6 additional people in year 2 with vaccine B reducing infections by 23.6*(0.8-0.5)*0.2 = 1.4 people compared to c). </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startAt="4"/>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272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267200" y="6583713"/>
            <a:ext cx="1905000" cy="274287"/>
          </a:xfrm>
        </p:spPr>
        <p:txBody>
          <a:bodyPr/>
          <a:lstStyle/>
          <a:p>
            <a:fld id="{D800FC57-747A-4054-A3DF-63D163080A4A}" type="slidenum">
              <a:rPr lang="en-US" smtClean="0"/>
              <a:pPr/>
              <a:t>11</a:t>
            </a:fld>
            <a:endParaRPr lang="en-US" dirty="0"/>
          </a:p>
        </p:txBody>
      </p:sp>
      <p:sp>
        <p:nvSpPr>
          <p:cNvPr id="6" name="TextBox 5">
            <a:extLst>
              <a:ext uri="{FF2B5EF4-FFF2-40B4-BE49-F238E27FC236}">
                <a16:creationId xmlns:a16="http://schemas.microsoft.com/office/drawing/2014/main" id="{CB44C4AF-1D4B-7D46-97B1-0A3E17923FD7}"/>
              </a:ext>
            </a:extLst>
          </p:cNvPr>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pic>
        <p:nvPicPr>
          <p:cNvPr id="1026" name="Picture 2" descr="Improve Your Hockey Team's Skills and Conditioning With This Drill | STACK"/>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480"/>
          <a:stretch/>
        </p:blipFill>
        <p:spPr bwMode="auto">
          <a:xfrm>
            <a:off x="4495800" y="609600"/>
            <a:ext cx="4213225"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6C399147-2A4E-824C-A35C-615118B369EA}"/>
              </a:ext>
            </a:extLst>
          </p:cNvPr>
          <p:cNvSpPr txBox="1">
            <a:spLocks/>
          </p:cNvSpPr>
          <p:nvPr/>
        </p:nvSpPr>
        <p:spPr bwMode="auto">
          <a:xfrm>
            <a:off x="609599" y="3352800"/>
            <a:ext cx="8099425"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ADVANCED RISK MODELING (HEALTHCARE)</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INTRO TO SIMULATION</a:t>
            </a: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SIMULATION Practice problems</a:t>
            </a:r>
          </a:p>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395269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91218-2B1C-344A-9771-05823090EBA4}"/>
              </a:ext>
            </a:extLst>
          </p:cNvPr>
          <p:cNvSpPr>
            <a:spLocks noGrp="1"/>
          </p:cNvSpPr>
          <p:nvPr>
            <p:ph type="sldNum" sz="quarter" idx="11"/>
          </p:nvPr>
        </p:nvSpPr>
        <p:spPr/>
        <p:txBody>
          <a:bodyPr/>
          <a:lstStyle/>
          <a:p>
            <a:fld id="{D800FC57-747A-4054-A3DF-63D163080A4A}" type="slidenum">
              <a:rPr lang="en-US" smtClean="0"/>
              <a:pPr/>
              <a:t>12</a:t>
            </a:fld>
            <a:endParaRPr lang="en-US" dirty="0"/>
          </a:p>
        </p:txBody>
      </p:sp>
      <p:sp>
        <p:nvSpPr>
          <p:cNvPr id="3" name="Title 1">
            <a:extLst>
              <a:ext uri="{FF2B5EF4-FFF2-40B4-BE49-F238E27FC236}">
                <a16:creationId xmlns:a16="http://schemas.microsoft.com/office/drawing/2014/main" id="{0AC4B486-EC05-144A-A53E-7D8B376B78B1}"/>
              </a:ext>
            </a:extLst>
          </p:cNvPr>
          <p:cNvSpPr txBox="1">
            <a:spLocks/>
          </p:cNvSpPr>
          <p:nvPr/>
        </p:nvSpPr>
        <p:spPr>
          <a:xfrm>
            <a:off x="990600" y="152400"/>
            <a:ext cx="6896100" cy="549275"/>
          </a:xfrm>
          <a:prstGeom prst="rect">
            <a:avLst/>
          </a:prstGeom>
        </p:spPr>
        <p:txBody>
          <a:bodyPr vert="horz" lIns="91440" tIns="45720" rIns="91440" bIns="45720" rtlCol="0" anchor="ctr">
            <a:noAutofit/>
          </a:bodyPr>
          <a:lstStyle>
            <a:lvl1pPr algn="ctr" rtl="0" eaLnBrk="0" fontAlgn="base" hangingPunct="0">
              <a:spcBef>
                <a:spcPct val="0"/>
              </a:spcBef>
              <a:spcAft>
                <a:spcPct val="0"/>
              </a:spcAft>
              <a:defRPr sz="3200" b="1">
                <a:solidFill>
                  <a:srgbClr val="092E78"/>
                </a:solidFill>
                <a:latin typeface="Calibri" panose="020F0502020204030204" pitchFamily="34" charset="0"/>
                <a:ea typeface="MS PGothic" pitchFamily="34" charset="-128"/>
                <a:cs typeface="Calibri" panose="020F05020202040302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r>
              <a:rPr lang="en-US" sz="2800" kern="0" dirty="0"/>
              <a:t>Modeling Risk and Uncertainty</a:t>
            </a:r>
          </a:p>
        </p:txBody>
      </p:sp>
      <p:sp>
        <p:nvSpPr>
          <p:cNvPr id="70" name="Freeform 77">
            <a:extLst>
              <a:ext uri="{FF2B5EF4-FFF2-40B4-BE49-F238E27FC236}">
                <a16:creationId xmlns:a16="http://schemas.microsoft.com/office/drawing/2014/main" id="{3AD62779-9906-E046-B9E0-1CBA3B043D3C}"/>
              </a:ext>
            </a:extLst>
          </p:cNvPr>
          <p:cNvSpPr>
            <a:spLocks/>
          </p:cNvSpPr>
          <p:nvPr userDrawn="1"/>
        </p:nvSpPr>
        <p:spPr bwMode="auto">
          <a:xfrm>
            <a:off x="2969249" y="3954463"/>
            <a:ext cx="152168" cy="11113"/>
          </a:xfrm>
          <a:custGeom>
            <a:avLst/>
            <a:gdLst>
              <a:gd name="T0" fmla="*/ 220 w 225"/>
              <a:gd name="T1" fmla="*/ 14 h 14"/>
              <a:gd name="T2" fmla="*/ 6 w 225"/>
              <a:gd name="T3" fmla="*/ 14 h 14"/>
              <a:gd name="T4" fmla="*/ 6 w 225"/>
              <a:gd name="T5" fmla="*/ 14 h 14"/>
              <a:gd name="T6" fmla="*/ 4 w 225"/>
              <a:gd name="T7" fmla="*/ 13 h 14"/>
              <a:gd name="T8" fmla="*/ 2 w 225"/>
              <a:gd name="T9" fmla="*/ 12 h 14"/>
              <a:gd name="T10" fmla="*/ 1 w 225"/>
              <a:gd name="T11" fmla="*/ 10 h 14"/>
              <a:gd name="T12" fmla="*/ 0 w 225"/>
              <a:gd name="T13" fmla="*/ 7 h 14"/>
              <a:gd name="T14" fmla="*/ 0 w 225"/>
              <a:gd name="T15" fmla="*/ 7 h 14"/>
              <a:gd name="T16" fmla="*/ 1 w 225"/>
              <a:gd name="T17" fmla="*/ 5 h 14"/>
              <a:gd name="T18" fmla="*/ 2 w 225"/>
              <a:gd name="T19" fmla="*/ 3 h 14"/>
              <a:gd name="T20" fmla="*/ 4 w 225"/>
              <a:gd name="T21" fmla="*/ 2 h 14"/>
              <a:gd name="T22" fmla="*/ 6 w 225"/>
              <a:gd name="T23" fmla="*/ 0 h 14"/>
              <a:gd name="T24" fmla="*/ 220 w 225"/>
              <a:gd name="T25" fmla="*/ 0 h 14"/>
              <a:gd name="T26" fmla="*/ 220 w 225"/>
              <a:gd name="T27" fmla="*/ 0 h 14"/>
              <a:gd name="T28" fmla="*/ 222 w 225"/>
              <a:gd name="T29" fmla="*/ 2 h 14"/>
              <a:gd name="T30" fmla="*/ 224 w 225"/>
              <a:gd name="T31" fmla="*/ 3 h 14"/>
              <a:gd name="T32" fmla="*/ 225 w 225"/>
              <a:gd name="T33" fmla="*/ 5 h 14"/>
              <a:gd name="T34" fmla="*/ 225 w 225"/>
              <a:gd name="T35" fmla="*/ 7 h 14"/>
              <a:gd name="T36" fmla="*/ 225 w 225"/>
              <a:gd name="T37" fmla="*/ 7 h 14"/>
              <a:gd name="T38" fmla="*/ 225 w 225"/>
              <a:gd name="T39" fmla="*/ 10 h 14"/>
              <a:gd name="T40" fmla="*/ 224 w 225"/>
              <a:gd name="T41" fmla="*/ 12 h 14"/>
              <a:gd name="T42" fmla="*/ 222 w 225"/>
              <a:gd name="T43" fmla="*/ 13 h 14"/>
              <a:gd name="T44" fmla="*/ 220 w 225"/>
              <a:gd name="T45" fmla="*/ 14 h 14"/>
              <a:gd name="T46" fmla="*/ 220 w 225"/>
              <a:gd name="T4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5" h="14">
                <a:moveTo>
                  <a:pt x="220" y="14"/>
                </a:moveTo>
                <a:lnTo>
                  <a:pt x="6" y="14"/>
                </a:lnTo>
                <a:lnTo>
                  <a:pt x="6" y="14"/>
                </a:lnTo>
                <a:lnTo>
                  <a:pt x="4" y="13"/>
                </a:lnTo>
                <a:lnTo>
                  <a:pt x="2" y="12"/>
                </a:lnTo>
                <a:lnTo>
                  <a:pt x="1" y="10"/>
                </a:lnTo>
                <a:lnTo>
                  <a:pt x="0" y="7"/>
                </a:lnTo>
                <a:lnTo>
                  <a:pt x="0" y="7"/>
                </a:lnTo>
                <a:lnTo>
                  <a:pt x="1" y="5"/>
                </a:lnTo>
                <a:lnTo>
                  <a:pt x="2" y="3"/>
                </a:lnTo>
                <a:lnTo>
                  <a:pt x="4" y="2"/>
                </a:lnTo>
                <a:lnTo>
                  <a:pt x="6" y="0"/>
                </a:lnTo>
                <a:lnTo>
                  <a:pt x="220" y="0"/>
                </a:lnTo>
                <a:lnTo>
                  <a:pt x="220" y="0"/>
                </a:lnTo>
                <a:lnTo>
                  <a:pt x="222" y="2"/>
                </a:lnTo>
                <a:lnTo>
                  <a:pt x="224" y="3"/>
                </a:lnTo>
                <a:lnTo>
                  <a:pt x="225" y="5"/>
                </a:lnTo>
                <a:lnTo>
                  <a:pt x="225" y="7"/>
                </a:lnTo>
                <a:lnTo>
                  <a:pt x="225" y="7"/>
                </a:lnTo>
                <a:lnTo>
                  <a:pt x="225" y="10"/>
                </a:lnTo>
                <a:lnTo>
                  <a:pt x="224" y="12"/>
                </a:lnTo>
                <a:lnTo>
                  <a:pt x="222" y="13"/>
                </a:lnTo>
                <a:lnTo>
                  <a:pt x="220" y="14"/>
                </a:lnTo>
                <a:lnTo>
                  <a:pt x="220" y="14"/>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1" name="Freeform 78">
            <a:extLst>
              <a:ext uri="{FF2B5EF4-FFF2-40B4-BE49-F238E27FC236}">
                <a16:creationId xmlns:a16="http://schemas.microsoft.com/office/drawing/2014/main" id="{852C4108-D79C-CB44-913E-943DDAAA2EAB}"/>
              </a:ext>
            </a:extLst>
          </p:cNvPr>
          <p:cNvSpPr>
            <a:spLocks/>
          </p:cNvSpPr>
          <p:nvPr userDrawn="1"/>
        </p:nvSpPr>
        <p:spPr bwMode="auto">
          <a:xfrm>
            <a:off x="3113337" y="2471222"/>
            <a:ext cx="333962" cy="1494354"/>
          </a:xfrm>
          <a:custGeom>
            <a:avLst/>
            <a:gdLst>
              <a:gd name="T0" fmla="*/ 7 w 510"/>
              <a:gd name="T1" fmla="*/ 1165 h 1165"/>
              <a:gd name="T2" fmla="*/ 7 w 510"/>
              <a:gd name="T3" fmla="*/ 1165 h 1165"/>
              <a:gd name="T4" fmla="*/ 3 w 510"/>
              <a:gd name="T5" fmla="*/ 1164 h 1165"/>
              <a:gd name="T6" fmla="*/ 3 w 510"/>
              <a:gd name="T7" fmla="*/ 1164 h 1165"/>
              <a:gd name="T8" fmla="*/ 2 w 510"/>
              <a:gd name="T9" fmla="*/ 1163 h 1165"/>
              <a:gd name="T10" fmla="*/ 0 w 510"/>
              <a:gd name="T11" fmla="*/ 1161 h 1165"/>
              <a:gd name="T12" fmla="*/ 0 w 510"/>
              <a:gd name="T13" fmla="*/ 1158 h 1165"/>
              <a:gd name="T14" fmla="*/ 1 w 510"/>
              <a:gd name="T15" fmla="*/ 1156 h 1165"/>
              <a:gd name="T16" fmla="*/ 497 w 510"/>
              <a:gd name="T17" fmla="*/ 4 h 1165"/>
              <a:gd name="T18" fmla="*/ 497 w 510"/>
              <a:gd name="T19" fmla="*/ 4 h 1165"/>
              <a:gd name="T20" fmla="*/ 498 w 510"/>
              <a:gd name="T21" fmla="*/ 2 h 1165"/>
              <a:gd name="T22" fmla="*/ 501 w 510"/>
              <a:gd name="T23" fmla="*/ 0 h 1165"/>
              <a:gd name="T24" fmla="*/ 503 w 510"/>
              <a:gd name="T25" fmla="*/ 0 h 1165"/>
              <a:gd name="T26" fmla="*/ 505 w 510"/>
              <a:gd name="T27" fmla="*/ 0 h 1165"/>
              <a:gd name="T28" fmla="*/ 505 w 510"/>
              <a:gd name="T29" fmla="*/ 0 h 1165"/>
              <a:gd name="T30" fmla="*/ 508 w 510"/>
              <a:gd name="T31" fmla="*/ 3 h 1165"/>
              <a:gd name="T32" fmla="*/ 509 w 510"/>
              <a:gd name="T33" fmla="*/ 5 h 1165"/>
              <a:gd name="T34" fmla="*/ 510 w 510"/>
              <a:gd name="T35" fmla="*/ 7 h 1165"/>
              <a:gd name="T36" fmla="*/ 509 w 510"/>
              <a:gd name="T37" fmla="*/ 10 h 1165"/>
              <a:gd name="T38" fmla="*/ 12 w 510"/>
              <a:gd name="T39" fmla="*/ 1161 h 1165"/>
              <a:gd name="T40" fmla="*/ 12 w 510"/>
              <a:gd name="T41" fmla="*/ 1161 h 1165"/>
              <a:gd name="T42" fmla="*/ 10 w 510"/>
              <a:gd name="T43" fmla="*/ 1164 h 1165"/>
              <a:gd name="T44" fmla="*/ 7 w 510"/>
              <a:gd name="T45" fmla="*/ 1165 h 1165"/>
              <a:gd name="T46" fmla="*/ 7 w 510"/>
              <a:gd name="T47" fmla="*/ 116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0" h="1165">
                <a:moveTo>
                  <a:pt x="7" y="1165"/>
                </a:moveTo>
                <a:lnTo>
                  <a:pt x="7" y="1165"/>
                </a:lnTo>
                <a:lnTo>
                  <a:pt x="3" y="1164"/>
                </a:lnTo>
                <a:lnTo>
                  <a:pt x="3" y="1164"/>
                </a:lnTo>
                <a:lnTo>
                  <a:pt x="2" y="1163"/>
                </a:lnTo>
                <a:lnTo>
                  <a:pt x="0" y="1161"/>
                </a:lnTo>
                <a:lnTo>
                  <a:pt x="0" y="1158"/>
                </a:lnTo>
                <a:lnTo>
                  <a:pt x="1" y="1156"/>
                </a:lnTo>
                <a:lnTo>
                  <a:pt x="497" y="4"/>
                </a:lnTo>
                <a:lnTo>
                  <a:pt x="497" y="4"/>
                </a:lnTo>
                <a:lnTo>
                  <a:pt x="498" y="2"/>
                </a:lnTo>
                <a:lnTo>
                  <a:pt x="501" y="0"/>
                </a:lnTo>
                <a:lnTo>
                  <a:pt x="503" y="0"/>
                </a:lnTo>
                <a:lnTo>
                  <a:pt x="505" y="0"/>
                </a:lnTo>
                <a:lnTo>
                  <a:pt x="505" y="0"/>
                </a:lnTo>
                <a:lnTo>
                  <a:pt x="508" y="3"/>
                </a:lnTo>
                <a:lnTo>
                  <a:pt x="509" y="5"/>
                </a:lnTo>
                <a:lnTo>
                  <a:pt x="510" y="7"/>
                </a:lnTo>
                <a:lnTo>
                  <a:pt x="509" y="10"/>
                </a:lnTo>
                <a:lnTo>
                  <a:pt x="12" y="1161"/>
                </a:lnTo>
                <a:lnTo>
                  <a:pt x="12" y="1161"/>
                </a:lnTo>
                <a:lnTo>
                  <a:pt x="10" y="1164"/>
                </a:lnTo>
                <a:lnTo>
                  <a:pt x="7" y="1165"/>
                </a:lnTo>
                <a:lnTo>
                  <a:pt x="7" y="1165"/>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3" name="Freeform 81">
            <a:extLst>
              <a:ext uri="{FF2B5EF4-FFF2-40B4-BE49-F238E27FC236}">
                <a16:creationId xmlns:a16="http://schemas.microsoft.com/office/drawing/2014/main" id="{9D145FBE-64FC-0C4E-997B-6F94EFF4DA15}"/>
              </a:ext>
            </a:extLst>
          </p:cNvPr>
          <p:cNvSpPr>
            <a:spLocks/>
          </p:cNvSpPr>
          <p:nvPr userDrawn="1"/>
        </p:nvSpPr>
        <p:spPr bwMode="auto">
          <a:xfrm>
            <a:off x="5893256" y="2015609"/>
            <a:ext cx="460544" cy="460375"/>
          </a:xfrm>
          <a:custGeom>
            <a:avLst/>
            <a:gdLst>
              <a:gd name="T0" fmla="*/ 6 w 686"/>
              <a:gd name="T1" fmla="*/ 580 h 580"/>
              <a:gd name="T2" fmla="*/ 6 w 686"/>
              <a:gd name="T3" fmla="*/ 580 h 580"/>
              <a:gd name="T4" fmla="*/ 4 w 686"/>
              <a:gd name="T5" fmla="*/ 580 h 580"/>
              <a:gd name="T6" fmla="*/ 1 w 686"/>
              <a:gd name="T7" fmla="*/ 578 h 580"/>
              <a:gd name="T8" fmla="*/ 1 w 686"/>
              <a:gd name="T9" fmla="*/ 578 h 580"/>
              <a:gd name="T10" fmla="*/ 0 w 686"/>
              <a:gd name="T11" fmla="*/ 575 h 580"/>
              <a:gd name="T12" fmla="*/ 0 w 686"/>
              <a:gd name="T13" fmla="*/ 573 h 580"/>
              <a:gd name="T14" fmla="*/ 0 w 686"/>
              <a:gd name="T15" fmla="*/ 571 h 580"/>
              <a:gd name="T16" fmla="*/ 2 w 686"/>
              <a:gd name="T17" fmla="*/ 569 h 580"/>
              <a:gd name="T18" fmla="*/ 675 w 686"/>
              <a:gd name="T19" fmla="*/ 2 h 580"/>
              <a:gd name="T20" fmla="*/ 675 w 686"/>
              <a:gd name="T21" fmla="*/ 2 h 580"/>
              <a:gd name="T22" fmla="*/ 677 w 686"/>
              <a:gd name="T23" fmla="*/ 0 h 580"/>
              <a:gd name="T24" fmla="*/ 680 w 686"/>
              <a:gd name="T25" fmla="*/ 0 h 580"/>
              <a:gd name="T26" fmla="*/ 682 w 686"/>
              <a:gd name="T27" fmla="*/ 2 h 580"/>
              <a:gd name="T28" fmla="*/ 684 w 686"/>
              <a:gd name="T29" fmla="*/ 3 h 580"/>
              <a:gd name="T30" fmla="*/ 684 w 686"/>
              <a:gd name="T31" fmla="*/ 3 h 580"/>
              <a:gd name="T32" fmla="*/ 686 w 686"/>
              <a:gd name="T33" fmla="*/ 5 h 580"/>
              <a:gd name="T34" fmla="*/ 686 w 686"/>
              <a:gd name="T35" fmla="*/ 7 h 580"/>
              <a:gd name="T36" fmla="*/ 686 w 686"/>
              <a:gd name="T37" fmla="*/ 10 h 580"/>
              <a:gd name="T38" fmla="*/ 683 w 686"/>
              <a:gd name="T39" fmla="*/ 12 h 580"/>
              <a:gd name="T40" fmla="*/ 10 w 686"/>
              <a:gd name="T41" fmla="*/ 579 h 580"/>
              <a:gd name="T42" fmla="*/ 10 w 686"/>
              <a:gd name="T43" fmla="*/ 579 h 580"/>
              <a:gd name="T44" fmla="*/ 8 w 686"/>
              <a:gd name="T45" fmla="*/ 580 h 580"/>
              <a:gd name="T46" fmla="*/ 6 w 686"/>
              <a:gd name="T47" fmla="*/ 580 h 580"/>
              <a:gd name="T48" fmla="*/ 6 w 686"/>
              <a:gd name="T49" fmla="*/ 58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6" h="580">
                <a:moveTo>
                  <a:pt x="6" y="580"/>
                </a:moveTo>
                <a:lnTo>
                  <a:pt x="6" y="580"/>
                </a:lnTo>
                <a:lnTo>
                  <a:pt x="4" y="580"/>
                </a:lnTo>
                <a:lnTo>
                  <a:pt x="1" y="578"/>
                </a:lnTo>
                <a:lnTo>
                  <a:pt x="1" y="578"/>
                </a:lnTo>
                <a:lnTo>
                  <a:pt x="0" y="575"/>
                </a:lnTo>
                <a:lnTo>
                  <a:pt x="0" y="573"/>
                </a:lnTo>
                <a:lnTo>
                  <a:pt x="0" y="571"/>
                </a:lnTo>
                <a:lnTo>
                  <a:pt x="2" y="569"/>
                </a:lnTo>
                <a:lnTo>
                  <a:pt x="675" y="2"/>
                </a:lnTo>
                <a:lnTo>
                  <a:pt x="675" y="2"/>
                </a:lnTo>
                <a:lnTo>
                  <a:pt x="677" y="0"/>
                </a:lnTo>
                <a:lnTo>
                  <a:pt x="680" y="0"/>
                </a:lnTo>
                <a:lnTo>
                  <a:pt x="682" y="2"/>
                </a:lnTo>
                <a:lnTo>
                  <a:pt x="684" y="3"/>
                </a:lnTo>
                <a:lnTo>
                  <a:pt x="684" y="3"/>
                </a:lnTo>
                <a:lnTo>
                  <a:pt x="686" y="5"/>
                </a:lnTo>
                <a:lnTo>
                  <a:pt x="686" y="7"/>
                </a:lnTo>
                <a:lnTo>
                  <a:pt x="686" y="10"/>
                </a:lnTo>
                <a:lnTo>
                  <a:pt x="683" y="12"/>
                </a:lnTo>
                <a:lnTo>
                  <a:pt x="10" y="579"/>
                </a:lnTo>
                <a:lnTo>
                  <a:pt x="10" y="579"/>
                </a:lnTo>
                <a:lnTo>
                  <a:pt x="8" y="580"/>
                </a:lnTo>
                <a:lnTo>
                  <a:pt x="6" y="580"/>
                </a:lnTo>
                <a:lnTo>
                  <a:pt x="6" y="580"/>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74" name="Freeform 84">
            <a:extLst>
              <a:ext uri="{FF2B5EF4-FFF2-40B4-BE49-F238E27FC236}">
                <a16:creationId xmlns:a16="http://schemas.microsoft.com/office/drawing/2014/main" id="{4096991E-1EA5-7B48-AFC0-EB37015A3F2D}"/>
              </a:ext>
            </a:extLst>
          </p:cNvPr>
          <p:cNvSpPr>
            <a:spLocks/>
          </p:cNvSpPr>
          <p:nvPr userDrawn="1"/>
        </p:nvSpPr>
        <p:spPr bwMode="auto">
          <a:xfrm>
            <a:off x="5867400" y="2471221"/>
            <a:ext cx="464584" cy="457200"/>
          </a:xfrm>
          <a:custGeom>
            <a:avLst/>
            <a:gdLst>
              <a:gd name="T0" fmla="*/ 683 w 690"/>
              <a:gd name="T1" fmla="*/ 578 h 578"/>
              <a:gd name="T2" fmla="*/ 683 w 690"/>
              <a:gd name="T3" fmla="*/ 578 h 578"/>
              <a:gd name="T4" fmla="*/ 681 w 690"/>
              <a:gd name="T5" fmla="*/ 578 h 578"/>
              <a:gd name="T6" fmla="*/ 680 w 690"/>
              <a:gd name="T7" fmla="*/ 576 h 578"/>
              <a:gd name="T8" fmla="*/ 2 w 690"/>
              <a:gd name="T9" fmla="*/ 12 h 578"/>
              <a:gd name="T10" fmla="*/ 2 w 690"/>
              <a:gd name="T11" fmla="*/ 12 h 578"/>
              <a:gd name="T12" fmla="*/ 0 w 690"/>
              <a:gd name="T13" fmla="*/ 10 h 578"/>
              <a:gd name="T14" fmla="*/ 0 w 690"/>
              <a:gd name="T15" fmla="*/ 7 h 578"/>
              <a:gd name="T16" fmla="*/ 0 w 690"/>
              <a:gd name="T17" fmla="*/ 5 h 578"/>
              <a:gd name="T18" fmla="*/ 1 w 690"/>
              <a:gd name="T19" fmla="*/ 3 h 578"/>
              <a:gd name="T20" fmla="*/ 1 w 690"/>
              <a:gd name="T21" fmla="*/ 3 h 578"/>
              <a:gd name="T22" fmla="*/ 4 w 690"/>
              <a:gd name="T23" fmla="*/ 0 h 578"/>
              <a:gd name="T24" fmla="*/ 6 w 690"/>
              <a:gd name="T25" fmla="*/ 0 h 578"/>
              <a:gd name="T26" fmla="*/ 8 w 690"/>
              <a:gd name="T27" fmla="*/ 0 h 578"/>
              <a:gd name="T28" fmla="*/ 10 w 690"/>
              <a:gd name="T29" fmla="*/ 2 h 578"/>
              <a:gd name="T30" fmla="*/ 688 w 690"/>
              <a:gd name="T31" fmla="*/ 566 h 578"/>
              <a:gd name="T32" fmla="*/ 688 w 690"/>
              <a:gd name="T33" fmla="*/ 566 h 578"/>
              <a:gd name="T34" fmla="*/ 689 w 690"/>
              <a:gd name="T35" fmla="*/ 568 h 578"/>
              <a:gd name="T36" fmla="*/ 690 w 690"/>
              <a:gd name="T37" fmla="*/ 571 h 578"/>
              <a:gd name="T38" fmla="*/ 690 w 690"/>
              <a:gd name="T39" fmla="*/ 573 h 578"/>
              <a:gd name="T40" fmla="*/ 689 w 690"/>
              <a:gd name="T41" fmla="*/ 575 h 578"/>
              <a:gd name="T42" fmla="*/ 689 w 690"/>
              <a:gd name="T43" fmla="*/ 575 h 578"/>
              <a:gd name="T44" fmla="*/ 687 w 690"/>
              <a:gd name="T45" fmla="*/ 578 h 578"/>
              <a:gd name="T46" fmla="*/ 683 w 690"/>
              <a:gd name="T47" fmla="*/ 578 h 578"/>
              <a:gd name="T48" fmla="*/ 683 w 690"/>
              <a:gd name="T49"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0" h="578">
                <a:moveTo>
                  <a:pt x="683" y="578"/>
                </a:moveTo>
                <a:lnTo>
                  <a:pt x="683" y="578"/>
                </a:lnTo>
                <a:lnTo>
                  <a:pt x="681" y="578"/>
                </a:lnTo>
                <a:lnTo>
                  <a:pt x="680" y="576"/>
                </a:lnTo>
                <a:lnTo>
                  <a:pt x="2" y="12"/>
                </a:lnTo>
                <a:lnTo>
                  <a:pt x="2" y="12"/>
                </a:lnTo>
                <a:lnTo>
                  <a:pt x="0" y="10"/>
                </a:lnTo>
                <a:lnTo>
                  <a:pt x="0" y="7"/>
                </a:lnTo>
                <a:lnTo>
                  <a:pt x="0" y="5"/>
                </a:lnTo>
                <a:lnTo>
                  <a:pt x="1" y="3"/>
                </a:lnTo>
                <a:lnTo>
                  <a:pt x="1" y="3"/>
                </a:lnTo>
                <a:lnTo>
                  <a:pt x="4" y="0"/>
                </a:lnTo>
                <a:lnTo>
                  <a:pt x="6" y="0"/>
                </a:lnTo>
                <a:lnTo>
                  <a:pt x="8" y="0"/>
                </a:lnTo>
                <a:lnTo>
                  <a:pt x="10" y="2"/>
                </a:lnTo>
                <a:lnTo>
                  <a:pt x="688" y="566"/>
                </a:lnTo>
                <a:lnTo>
                  <a:pt x="688" y="566"/>
                </a:lnTo>
                <a:lnTo>
                  <a:pt x="689" y="568"/>
                </a:lnTo>
                <a:lnTo>
                  <a:pt x="690" y="571"/>
                </a:lnTo>
                <a:lnTo>
                  <a:pt x="690" y="573"/>
                </a:lnTo>
                <a:lnTo>
                  <a:pt x="689" y="575"/>
                </a:lnTo>
                <a:lnTo>
                  <a:pt x="689" y="575"/>
                </a:lnTo>
                <a:lnTo>
                  <a:pt x="687" y="578"/>
                </a:lnTo>
                <a:lnTo>
                  <a:pt x="683" y="578"/>
                </a:lnTo>
                <a:lnTo>
                  <a:pt x="683" y="578"/>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3" name="Freeform 93">
            <a:extLst>
              <a:ext uri="{FF2B5EF4-FFF2-40B4-BE49-F238E27FC236}">
                <a16:creationId xmlns:a16="http://schemas.microsoft.com/office/drawing/2014/main" id="{E74DCB95-AA80-9F4F-A540-F8249ADE00BF}"/>
              </a:ext>
            </a:extLst>
          </p:cNvPr>
          <p:cNvSpPr>
            <a:spLocks/>
          </p:cNvSpPr>
          <p:nvPr userDrawn="1"/>
        </p:nvSpPr>
        <p:spPr bwMode="auto">
          <a:xfrm>
            <a:off x="3113337" y="3954463"/>
            <a:ext cx="343388" cy="1381274"/>
          </a:xfrm>
          <a:custGeom>
            <a:avLst/>
            <a:gdLst>
              <a:gd name="T0" fmla="*/ 503 w 510"/>
              <a:gd name="T1" fmla="*/ 1165 h 1165"/>
              <a:gd name="T2" fmla="*/ 503 w 510"/>
              <a:gd name="T3" fmla="*/ 1165 h 1165"/>
              <a:gd name="T4" fmla="*/ 500 w 510"/>
              <a:gd name="T5" fmla="*/ 1164 h 1165"/>
              <a:gd name="T6" fmla="*/ 497 w 510"/>
              <a:gd name="T7" fmla="*/ 1162 h 1165"/>
              <a:gd name="T8" fmla="*/ 1 w 510"/>
              <a:gd name="T9" fmla="*/ 10 h 1165"/>
              <a:gd name="T10" fmla="*/ 1 w 510"/>
              <a:gd name="T11" fmla="*/ 10 h 1165"/>
              <a:gd name="T12" fmla="*/ 0 w 510"/>
              <a:gd name="T13" fmla="*/ 7 h 1165"/>
              <a:gd name="T14" fmla="*/ 0 w 510"/>
              <a:gd name="T15" fmla="*/ 5 h 1165"/>
              <a:gd name="T16" fmla="*/ 2 w 510"/>
              <a:gd name="T17" fmla="*/ 3 h 1165"/>
              <a:gd name="T18" fmla="*/ 3 w 510"/>
              <a:gd name="T19" fmla="*/ 2 h 1165"/>
              <a:gd name="T20" fmla="*/ 3 w 510"/>
              <a:gd name="T21" fmla="*/ 2 h 1165"/>
              <a:gd name="T22" fmla="*/ 7 w 510"/>
              <a:gd name="T23" fmla="*/ 0 h 1165"/>
              <a:gd name="T24" fmla="*/ 9 w 510"/>
              <a:gd name="T25" fmla="*/ 2 h 1165"/>
              <a:gd name="T26" fmla="*/ 11 w 510"/>
              <a:gd name="T27" fmla="*/ 3 h 1165"/>
              <a:gd name="T28" fmla="*/ 12 w 510"/>
              <a:gd name="T29" fmla="*/ 5 h 1165"/>
              <a:gd name="T30" fmla="*/ 509 w 510"/>
              <a:gd name="T31" fmla="*/ 1156 h 1165"/>
              <a:gd name="T32" fmla="*/ 509 w 510"/>
              <a:gd name="T33" fmla="*/ 1156 h 1165"/>
              <a:gd name="T34" fmla="*/ 510 w 510"/>
              <a:gd name="T35" fmla="*/ 1158 h 1165"/>
              <a:gd name="T36" fmla="*/ 509 w 510"/>
              <a:gd name="T37" fmla="*/ 1161 h 1165"/>
              <a:gd name="T38" fmla="*/ 508 w 510"/>
              <a:gd name="T39" fmla="*/ 1163 h 1165"/>
              <a:gd name="T40" fmla="*/ 505 w 510"/>
              <a:gd name="T41" fmla="*/ 1165 h 1165"/>
              <a:gd name="T42" fmla="*/ 505 w 510"/>
              <a:gd name="T43" fmla="*/ 1165 h 1165"/>
              <a:gd name="T44" fmla="*/ 503 w 510"/>
              <a:gd name="T45" fmla="*/ 1165 h 1165"/>
              <a:gd name="T46" fmla="*/ 503 w 510"/>
              <a:gd name="T47" fmla="*/ 116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0" h="1165">
                <a:moveTo>
                  <a:pt x="503" y="1165"/>
                </a:moveTo>
                <a:lnTo>
                  <a:pt x="503" y="1165"/>
                </a:lnTo>
                <a:lnTo>
                  <a:pt x="500" y="1164"/>
                </a:lnTo>
                <a:lnTo>
                  <a:pt x="497" y="1162"/>
                </a:lnTo>
                <a:lnTo>
                  <a:pt x="1" y="10"/>
                </a:lnTo>
                <a:lnTo>
                  <a:pt x="1" y="10"/>
                </a:lnTo>
                <a:lnTo>
                  <a:pt x="0" y="7"/>
                </a:lnTo>
                <a:lnTo>
                  <a:pt x="0" y="5"/>
                </a:lnTo>
                <a:lnTo>
                  <a:pt x="2" y="3"/>
                </a:lnTo>
                <a:lnTo>
                  <a:pt x="3" y="2"/>
                </a:lnTo>
                <a:lnTo>
                  <a:pt x="3" y="2"/>
                </a:lnTo>
                <a:lnTo>
                  <a:pt x="7" y="0"/>
                </a:lnTo>
                <a:lnTo>
                  <a:pt x="9" y="2"/>
                </a:lnTo>
                <a:lnTo>
                  <a:pt x="11" y="3"/>
                </a:lnTo>
                <a:lnTo>
                  <a:pt x="12" y="5"/>
                </a:lnTo>
                <a:lnTo>
                  <a:pt x="509" y="1156"/>
                </a:lnTo>
                <a:lnTo>
                  <a:pt x="509" y="1156"/>
                </a:lnTo>
                <a:lnTo>
                  <a:pt x="510" y="1158"/>
                </a:lnTo>
                <a:lnTo>
                  <a:pt x="509" y="1161"/>
                </a:lnTo>
                <a:lnTo>
                  <a:pt x="508" y="1163"/>
                </a:lnTo>
                <a:lnTo>
                  <a:pt x="505" y="1165"/>
                </a:lnTo>
                <a:lnTo>
                  <a:pt x="505" y="1165"/>
                </a:lnTo>
                <a:lnTo>
                  <a:pt x="503" y="1165"/>
                </a:lnTo>
                <a:lnTo>
                  <a:pt x="503" y="1165"/>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4" name="Freeform 94">
            <a:extLst>
              <a:ext uri="{FF2B5EF4-FFF2-40B4-BE49-F238E27FC236}">
                <a16:creationId xmlns:a16="http://schemas.microsoft.com/office/drawing/2014/main" id="{6F11BF49-5014-9243-A1F0-E40BD16A5E51}"/>
              </a:ext>
            </a:extLst>
          </p:cNvPr>
          <p:cNvSpPr>
            <a:spLocks/>
          </p:cNvSpPr>
          <p:nvPr userDrawn="1"/>
        </p:nvSpPr>
        <p:spPr bwMode="auto">
          <a:xfrm>
            <a:off x="3447299" y="5335737"/>
            <a:ext cx="1467816" cy="11113"/>
          </a:xfrm>
          <a:custGeom>
            <a:avLst/>
            <a:gdLst>
              <a:gd name="T0" fmla="*/ 2173 w 2180"/>
              <a:gd name="T1" fmla="*/ 12 h 12"/>
              <a:gd name="T2" fmla="*/ 7 w 2180"/>
              <a:gd name="T3" fmla="*/ 12 h 12"/>
              <a:gd name="T4" fmla="*/ 7 w 2180"/>
              <a:gd name="T5" fmla="*/ 12 h 12"/>
              <a:gd name="T6" fmla="*/ 5 w 2180"/>
              <a:gd name="T7" fmla="*/ 12 h 12"/>
              <a:gd name="T8" fmla="*/ 2 w 2180"/>
              <a:gd name="T9" fmla="*/ 10 h 12"/>
              <a:gd name="T10" fmla="*/ 1 w 2180"/>
              <a:gd name="T11" fmla="*/ 9 h 12"/>
              <a:gd name="T12" fmla="*/ 0 w 2180"/>
              <a:gd name="T13" fmla="*/ 5 h 12"/>
              <a:gd name="T14" fmla="*/ 0 w 2180"/>
              <a:gd name="T15" fmla="*/ 5 h 12"/>
              <a:gd name="T16" fmla="*/ 1 w 2180"/>
              <a:gd name="T17" fmla="*/ 3 h 12"/>
              <a:gd name="T18" fmla="*/ 2 w 2180"/>
              <a:gd name="T19" fmla="*/ 1 h 12"/>
              <a:gd name="T20" fmla="*/ 5 w 2180"/>
              <a:gd name="T21" fmla="*/ 0 h 12"/>
              <a:gd name="T22" fmla="*/ 7 w 2180"/>
              <a:gd name="T23" fmla="*/ 0 h 12"/>
              <a:gd name="T24" fmla="*/ 2173 w 2180"/>
              <a:gd name="T25" fmla="*/ 0 h 12"/>
              <a:gd name="T26" fmla="*/ 2173 w 2180"/>
              <a:gd name="T27" fmla="*/ 0 h 12"/>
              <a:gd name="T28" fmla="*/ 2176 w 2180"/>
              <a:gd name="T29" fmla="*/ 0 h 12"/>
              <a:gd name="T30" fmla="*/ 2177 w 2180"/>
              <a:gd name="T31" fmla="*/ 1 h 12"/>
              <a:gd name="T32" fmla="*/ 2180 w 2180"/>
              <a:gd name="T33" fmla="*/ 3 h 12"/>
              <a:gd name="T34" fmla="*/ 2180 w 2180"/>
              <a:gd name="T35" fmla="*/ 5 h 12"/>
              <a:gd name="T36" fmla="*/ 2180 w 2180"/>
              <a:gd name="T37" fmla="*/ 5 h 12"/>
              <a:gd name="T38" fmla="*/ 2180 w 2180"/>
              <a:gd name="T39" fmla="*/ 9 h 12"/>
              <a:gd name="T40" fmla="*/ 2177 w 2180"/>
              <a:gd name="T41" fmla="*/ 10 h 12"/>
              <a:gd name="T42" fmla="*/ 2176 w 2180"/>
              <a:gd name="T43" fmla="*/ 12 h 12"/>
              <a:gd name="T44" fmla="*/ 2173 w 2180"/>
              <a:gd name="T45" fmla="*/ 12 h 12"/>
              <a:gd name="T46" fmla="*/ 2173 w 2180"/>
              <a:gd name="T4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0" h="12">
                <a:moveTo>
                  <a:pt x="2173" y="12"/>
                </a:moveTo>
                <a:lnTo>
                  <a:pt x="7" y="12"/>
                </a:lnTo>
                <a:lnTo>
                  <a:pt x="7" y="12"/>
                </a:lnTo>
                <a:lnTo>
                  <a:pt x="5" y="12"/>
                </a:lnTo>
                <a:lnTo>
                  <a:pt x="2" y="10"/>
                </a:lnTo>
                <a:lnTo>
                  <a:pt x="1" y="9"/>
                </a:lnTo>
                <a:lnTo>
                  <a:pt x="0" y="5"/>
                </a:lnTo>
                <a:lnTo>
                  <a:pt x="0" y="5"/>
                </a:lnTo>
                <a:lnTo>
                  <a:pt x="1" y="3"/>
                </a:lnTo>
                <a:lnTo>
                  <a:pt x="2" y="1"/>
                </a:lnTo>
                <a:lnTo>
                  <a:pt x="5" y="0"/>
                </a:lnTo>
                <a:lnTo>
                  <a:pt x="7" y="0"/>
                </a:lnTo>
                <a:lnTo>
                  <a:pt x="2173" y="0"/>
                </a:lnTo>
                <a:lnTo>
                  <a:pt x="2173" y="0"/>
                </a:lnTo>
                <a:lnTo>
                  <a:pt x="2176" y="0"/>
                </a:lnTo>
                <a:lnTo>
                  <a:pt x="2177" y="1"/>
                </a:lnTo>
                <a:lnTo>
                  <a:pt x="2180" y="3"/>
                </a:lnTo>
                <a:lnTo>
                  <a:pt x="2180" y="5"/>
                </a:lnTo>
                <a:lnTo>
                  <a:pt x="2180" y="5"/>
                </a:lnTo>
                <a:lnTo>
                  <a:pt x="2180" y="9"/>
                </a:lnTo>
                <a:lnTo>
                  <a:pt x="2177" y="10"/>
                </a:lnTo>
                <a:lnTo>
                  <a:pt x="2176" y="12"/>
                </a:lnTo>
                <a:lnTo>
                  <a:pt x="2173" y="12"/>
                </a:lnTo>
                <a:lnTo>
                  <a:pt x="2173" y="12"/>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94" name="Rectangle 104">
            <a:extLst>
              <a:ext uri="{FF2B5EF4-FFF2-40B4-BE49-F238E27FC236}">
                <a16:creationId xmlns:a16="http://schemas.microsoft.com/office/drawing/2014/main" id="{E2C45A98-1B5D-D94D-BB80-9BE227A3C2A1}"/>
              </a:ext>
            </a:extLst>
          </p:cNvPr>
          <p:cNvSpPr>
            <a:spLocks noChangeArrowheads="1"/>
          </p:cNvSpPr>
          <p:nvPr userDrawn="1"/>
        </p:nvSpPr>
        <p:spPr bwMode="auto">
          <a:xfrm>
            <a:off x="6379656" y="1787009"/>
            <a:ext cx="2230945" cy="37306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r>
              <a:rPr lang="en-US" sz="1800" dirty="0">
                <a:solidFill>
                  <a:schemeClr val="bg1"/>
                </a:solidFill>
                <a:latin typeface="Calibri" panose="020F0502020204030204" pitchFamily="34" charset="0"/>
                <a:cs typeface="Calibri" panose="020F0502020204030204" pitchFamily="34" charset="0"/>
              </a:rPr>
              <a:t>Use decision rules</a:t>
            </a:r>
          </a:p>
        </p:txBody>
      </p:sp>
      <p:sp>
        <p:nvSpPr>
          <p:cNvPr id="95" name="Rectangle 105">
            <a:extLst>
              <a:ext uri="{FF2B5EF4-FFF2-40B4-BE49-F238E27FC236}">
                <a16:creationId xmlns:a16="http://schemas.microsoft.com/office/drawing/2014/main" id="{0FCB97F3-2381-FD4D-A146-68DAEF194077}"/>
              </a:ext>
            </a:extLst>
          </p:cNvPr>
          <p:cNvSpPr>
            <a:spLocks noChangeArrowheads="1"/>
          </p:cNvSpPr>
          <p:nvPr userDrawn="1"/>
        </p:nvSpPr>
        <p:spPr bwMode="auto">
          <a:xfrm>
            <a:off x="6353801" y="2777609"/>
            <a:ext cx="2256800" cy="92392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r>
              <a:rPr lang="en-US" sz="1800" dirty="0">
                <a:solidFill>
                  <a:schemeClr val="bg1"/>
                </a:solidFill>
                <a:latin typeface="Calibri" panose="020F0502020204030204" pitchFamily="34" charset="0"/>
                <a:cs typeface="Calibri" panose="020F0502020204030204" pitchFamily="34" charset="0"/>
              </a:rPr>
              <a:t>Use decision trees and/or expected value analysis</a:t>
            </a:r>
          </a:p>
        </p:txBody>
      </p:sp>
      <p:sp>
        <p:nvSpPr>
          <p:cNvPr id="98" name="Rectangle 108">
            <a:extLst>
              <a:ext uri="{FF2B5EF4-FFF2-40B4-BE49-F238E27FC236}">
                <a16:creationId xmlns:a16="http://schemas.microsoft.com/office/drawing/2014/main" id="{FD824161-C205-8549-B29F-D1C0CEEADC56}"/>
              </a:ext>
            </a:extLst>
          </p:cNvPr>
          <p:cNvSpPr>
            <a:spLocks noChangeArrowheads="1"/>
          </p:cNvSpPr>
          <p:nvPr/>
        </p:nvSpPr>
        <p:spPr bwMode="auto">
          <a:xfrm>
            <a:off x="4876800" y="5138736"/>
            <a:ext cx="2819400" cy="423864"/>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r>
              <a:rPr lang="en-US" sz="2000" dirty="0">
                <a:solidFill>
                  <a:schemeClr val="bg1"/>
                </a:solidFill>
                <a:latin typeface="Calibri" panose="020F0502020204030204" pitchFamily="34" charset="0"/>
                <a:cs typeface="Calibri" panose="020F0502020204030204" pitchFamily="34" charset="0"/>
              </a:rPr>
              <a:t>Use simulation modeling</a:t>
            </a:r>
          </a:p>
        </p:txBody>
      </p:sp>
      <p:sp>
        <p:nvSpPr>
          <p:cNvPr id="134" name="Text Placeholder 4">
            <a:extLst>
              <a:ext uri="{FF2B5EF4-FFF2-40B4-BE49-F238E27FC236}">
                <a16:creationId xmlns:a16="http://schemas.microsoft.com/office/drawing/2014/main" id="{0B0B3047-A67E-B843-9EEC-53EB267FD3BB}"/>
              </a:ext>
            </a:extLst>
          </p:cNvPr>
          <p:cNvSpPr txBox="1">
            <a:spLocks/>
          </p:cNvSpPr>
          <p:nvPr/>
        </p:nvSpPr>
        <p:spPr>
          <a:xfrm>
            <a:off x="457200" y="2759968"/>
            <a:ext cx="2512050" cy="2525714"/>
          </a:xfrm>
          <a:prstGeom prst="rect">
            <a:avLst/>
          </a:prstGeom>
        </p:spPr>
        <p:txBody>
          <a:bodyPr anchor="ctr">
            <a:noAutofit/>
          </a:bodyPr>
          <a:lstStyle>
            <a:lvl1pPr marL="0" indent="0" algn="ctr" rtl="0" eaLnBrk="0" fontAlgn="base" hangingPunct="0">
              <a:spcBef>
                <a:spcPct val="20000"/>
              </a:spcBef>
              <a:spcAft>
                <a:spcPct val="0"/>
              </a:spcAft>
              <a:buNone/>
              <a:defRPr sz="1800">
                <a:solidFill>
                  <a:schemeClr val="tx1"/>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r>
              <a:rPr lang="en-US" kern="0" dirty="0"/>
              <a:t>Is the system </a:t>
            </a:r>
            <a:r>
              <a:rPr lang="en-US" b="1" kern="0" dirty="0">
                <a:solidFill>
                  <a:srgbClr val="C00000"/>
                </a:solidFill>
              </a:rPr>
              <a:t>“messy”</a:t>
            </a:r>
            <a:r>
              <a:rPr lang="en-US" b="1" kern="0" dirty="0"/>
              <a:t>?</a:t>
            </a:r>
          </a:p>
          <a:p>
            <a:r>
              <a:rPr lang="en-US" kern="0" dirty="0"/>
              <a:t>(e.g. many, interacting sources of randomness)</a:t>
            </a:r>
          </a:p>
          <a:p>
            <a:pPr marL="285750" indent="-285750">
              <a:buFontTx/>
              <a:buChar char="-"/>
            </a:pPr>
            <a:endParaRPr lang="en-US" kern="0" dirty="0"/>
          </a:p>
        </p:txBody>
      </p:sp>
      <p:sp>
        <p:nvSpPr>
          <p:cNvPr id="150" name="Text Placeholder 4">
            <a:extLst>
              <a:ext uri="{FF2B5EF4-FFF2-40B4-BE49-F238E27FC236}">
                <a16:creationId xmlns:a16="http://schemas.microsoft.com/office/drawing/2014/main" id="{EE01FC81-C03E-0741-B50A-8B7F69886E15}"/>
              </a:ext>
            </a:extLst>
          </p:cNvPr>
          <p:cNvSpPr txBox="1">
            <a:spLocks/>
          </p:cNvSpPr>
          <p:nvPr/>
        </p:nvSpPr>
        <p:spPr>
          <a:xfrm>
            <a:off x="3368278" y="1752600"/>
            <a:ext cx="2512050" cy="720209"/>
          </a:xfrm>
          <a:prstGeom prst="rect">
            <a:avLst/>
          </a:prstGeom>
        </p:spPr>
        <p:txBody>
          <a:bodyPr anchor="ctr">
            <a:noAutofit/>
          </a:bodyPr>
          <a:lstStyle>
            <a:lvl1pPr marL="0" indent="0" algn="ctr" rtl="0" eaLnBrk="0" fontAlgn="base" hangingPunct="0">
              <a:spcBef>
                <a:spcPct val="20000"/>
              </a:spcBef>
              <a:spcAft>
                <a:spcPct val="0"/>
              </a:spcAft>
              <a:buNone/>
              <a:defRPr sz="1800">
                <a:solidFill>
                  <a:schemeClr val="tx1"/>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r>
              <a:rPr lang="en-US" kern="0" dirty="0"/>
              <a:t>Can you quantify risks/probabilities?</a:t>
            </a:r>
          </a:p>
        </p:txBody>
      </p:sp>
      <p:sp>
        <p:nvSpPr>
          <p:cNvPr id="156" name="TextBox 155">
            <a:extLst>
              <a:ext uri="{FF2B5EF4-FFF2-40B4-BE49-F238E27FC236}">
                <a16:creationId xmlns:a16="http://schemas.microsoft.com/office/drawing/2014/main" id="{97D38D38-1157-BB49-8F92-00C1C86B8992}"/>
              </a:ext>
            </a:extLst>
          </p:cNvPr>
          <p:cNvSpPr txBox="1"/>
          <p:nvPr/>
        </p:nvSpPr>
        <p:spPr>
          <a:xfrm>
            <a:off x="2971800" y="2286000"/>
            <a:ext cx="993151" cy="338554"/>
          </a:xfrm>
          <a:prstGeom prst="rect">
            <a:avLst/>
          </a:prstGeom>
          <a:noFill/>
        </p:spPr>
        <p:txBody>
          <a:bodyPr wrap="square" rtlCol="0">
            <a:spAutoFit/>
          </a:bodyPr>
          <a:lstStyle/>
          <a:p>
            <a:r>
              <a:rPr lang="en-US" sz="1600" dirty="0">
                <a:solidFill>
                  <a:schemeClr val="bg1">
                    <a:lumMod val="75000"/>
                  </a:schemeClr>
                </a:solidFill>
                <a:latin typeface="Calibri" panose="020F0502020204030204" pitchFamily="34" charset="0"/>
                <a:cs typeface="Calibri" panose="020F0502020204030204" pitchFamily="34" charset="0"/>
              </a:rPr>
              <a:t>No</a:t>
            </a:r>
          </a:p>
        </p:txBody>
      </p:sp>
      <p:sp>
        <p:nvSpPr>
          <p:cNvPr id="157" name="TextBox 156">
            <a:extLst>
              <a:ext uri="{FF2B5EF4-FFF2-40B4-BE49-F238E27FC236}">
                <a16:creationId xmlns:a16="http://schemas.microsoft.com/office/drawing/2014/main" id="{49290BEC-9B55-0844-9F2F-5616185357C0}"/>
              </a:ext>
            </a:extLst>
          </p:cNvPr>
          <p:cNvSpPr txBox="1"/>
          <p:nvPr/>
        </p:nvSpPr>
        <p:spPr>
          <a:xfrm>
            <a:off x="2958774" y="5105400"/>
            <a:ext cx="993151" cy="338554"/>
          </a:xfrm>
          <a:prstGeom prst="rect">
            <a:avLst/>
          </a:prstGeom>
          <a:noFill/>
        </p:spPr>
        <p:txBody>
          <a:bodyPr wrap="square" rtlCol="0">
            <a:spAutoFit/>
          </a:bodyPr>
          <a:lstStyle/>
          <a:p>
            <a:r>
              <a:rPr lang="en-US" sz="1600" dirty="0">
                <a:solidFill>
                  <a:schemeClr val="bg1">
                    <a:lumMod val="75000"/>
                  </a:schemeClr>
                </a:solidFill>
                <a:latin typeface="Calibri" panose="020F0502020204030204" pitchFamily="34" charset="0"/>
                <a:cs typeface="Calibri" panose="020F0502020204030204" pitchFamily="34" charset="0"/>
              </a:rPr>
              <a:t>Yes</a:t>
            </a:r>
          </a:p>
        </p:txBody>
      </p:sp>
      <p:cxnSp>
        <p:nvCxnSpPr>
          <p:cNvPr id="160" name="Straight Connector 159">
            <a:extLst>
              <a:ext uri="{FF2B5EF4-FFF2-40B4-BE49-F238E27FC236}">
                <a16:creationId xmlns:a16="http://schemas.microsoft.com/office/drawing/2014/main" id="{B1CFB5E6-5925-E847-A491-FEE5BD7931FF}"/>
              </a:ext>
            </a:extLst>
          </p:cNvPr>
          <p:cNvCxnSpPr>
            <a:cxnSpLocks/>
            <a:endCxn id="73" idx="5"/>
          </p:cNvCxnSpPr>
          <p:nvPr/>
        </p:nvCxnSpPr>
        <p:spPr bwMode="auto">
          <a:xfrm flipV="1">
            <a:off x="3447299" y="2472015"/>
            <a:ext cx="2445957" cy="0"/>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sp>
        <p:nvSpPr>
          <p:cNvPr id="165" name="TextBox 164">
            <a:extLst>
              <a:ext uri="{FF2B5EF4-FFF2-40B4-BE49-F238E27FC236}">
                <a16:creationId xmlns:a16="http://schemas.microsoft.com/office/drawing/2014/main" id="{C64B5937-2346-8047-AFA0-D5C79E988C6D}"/>
              </a:ext>
            </a:extLst>
          </p:cNvPr>
          <p:cNvSpPr txBox="1"/>
          <p:nvPr/>
        </p:nvSpPr>
        <p:spPr>
          <a:xfrm>
            <a:off x="5867400" y="1828800"/>
            <a:ext cx="993151" cy="338554"/>
          </a:xfrm>
          <a:prstGeom prst="rect">
            <a:avLst/>
          </a:prstGeom>
          <a:noFill/>
        </p:spPr>
        <p:txBody>
          <a:bodyPr wrap="square" rtlCol="0">
            <a:spAutoFit/>
          </a:bodyPr>
          <a:lstStyle/>
          <a:p>
            <a:r>
              <a:rPr lang="en-US" sz="1600" dirty="0">
                <a:solidFill>
                  <a:schemeClr val="bg1">
                    <a:lumMod val="75000"/>
                  </a:schemeClr>
                </a:solidFill>
                <a:latin typeface="Calibri" panose="020F0502020204030204" pitchFamily="34" charset="0"/>
                <a:cs typeface="Calibri" panose="020F0502020204030204" pitchFamily="34" charset="0"/>
              </a:rPr>
              <a:t>No</a:t>
            </a:r>
          </a:p>
        </p:txBody>
      </p:sp>
      <p:pic>
        <p:nvPicPr>
          <p:cNvPr id="1036" name="Picture 12" descr="Throwing dice. – FJ">
            <a:extLst>
              <a:ext uri="{FF2B5EF4-FFF2-40B4-BE49-F238E27FC236}">
                <a16:creationId xmlns:a16="http://schemas.microsoft.com/office/drawing/2014/main" id="{7566A35E-13DB-704F-878F-35BB4F2417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4448" y="3004288"/>
            <a:ext cx="2618137" cy="1799969"/>
          </a:xfrm>
          <a:prstGeom prst="rect">
            <a:avLst/>
          </a:prstGeom>
          <a:noFill/>
          <a:extLst>
            <a:ext uri="{909E8E84-426E-40DD-AFC4-6F175D3DCCD1}">
              <a14:hiddenFill xmlns:a14="http://schemas.microsoft.com/office/drawing/2010/main">
                <a:solidFill>
                  <a:srgbClr val="FFFFFF"/>
                </a:solidFill>
              </a14:hiddenFill>
            </a:ext>
          </a:extLst>
        </p:spPr>
      </p:pic>
      <p:sp>
        <p:nvSpPr>
          <p:cNvPr id="166" name="TextBox 165">
            <a:extLst>
              <a:ext uri="{FF2B5EF4-FFF2-40B4-BE49-F238E27FC236}">
                <a16:creationId xmlns:a16="http://schemas.microsoft.com/office/drawing/2014/main" id="{6C528D47-1B30-6B44-9F0B-E02E1E63F056}"/>
              </a:ext>
            </a:extLst>
          </p:cNvPr>
          <p:cNvSpPr txBox="1"/>
          <p:nvPr/>
        </p:nvSpPr>
        <p:spPr>
          <a:xfrm>
            <a:off x="5864849" y="2785646"/>
            <a:ext cx="993151" cy="338554"/>
          </a:xfrm>
          <a:prstGeom prst="rect">
            <a:avLst/>
          </a:prstGeom>
          <a:noFill/>
        </p:spPr>
        <p:txBody>
          <a:bodyPr wrap="square" rtlCol="0">
            <a:spAutoFit/>
          </a:bodyPr>
          <a:lstStyle/>
          <a:p>
            <a:r>
              <a:rPr lang="en-US" sz="1600" dirty="0">
                <a:solidFill>
                  <a:schemeClr val="bg1">
                    <a:lumMod val="75000"/>
                  </a:schemeClr>
                </a:solidFill>
                <a:latin typeface="Calibri" panose="020F0502020204030204" pitchFamily="34" charset="0"/>
                <a:cs typeface="Calibri" panose="020F0502020204030204" pitchFamily="34" charset="0"/>
              </a:rPr>
              <a:t>Yes</a:t>
            </a:r>
          </a:p>
        </p:txBody>
      </p:sp>
    </p:spTree>
    <p:extLst>
      <p:ext uri="{BB962C8B-B14F-4D97-AF65-F5344CB8AC3E}">
        <p14:creationId xmlns:p14="http://schemas.microsoft.com/office/powerpoint/2010/main" val="317987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84" grpId="0" animBg="1"/>
      <p:bldP spid="94" grpId="0" animBg="1"/>
      <p:bldP spid="95" grpId="0" animBg="1"/>
      <p:bldP spid="98" grpId="0" animBg="1"/>
      <p:bldP spid="150" grpId="0"/>
      <p:bldP spid="165" grpId="0"/>
      <p:bldP spid="1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13</a:t>
            </a:fld>
            <a:endParaRPr lang="en-US" dirty="0"/>
          </a:p>
        </p:txBody>
      </p:sp>
      <p:sp>
        <p:nvSpPr>
          <p:cNvPr id="6" name="Title 2"/>
          <p:cNvSpPr>
            <a:spLocks noGrp="1"/>
          </p:cNvSpPr>
          <p:nvPr>
            <p:ph type="title"/>
          </p:nvPr>
        </p:nvSpPr>
        <p:spPr>
          <a:xfrm>
            <a:off x="609600" y="304800"/>
            <a:ext cx="7886700" cy="320675"/>
          </a:xfrm>
        </p:spPr>
        <p:txBody>
          <a:bodyPr>
            <a:noAutofit/>
          </a:bodyPr>
          <a:lstStyle/>
          <a:p>
            <a:r>
              <a:rPr lang="en-US" altLang="en-US" dirty="0">
                <a:solidFill>
                  <a:schemeClr val="tx1"/>
                </a:solidFill>
                <a:effectLst>
                  <a:outerShdw blurRad="38100" dist="38100" dir="2700000" algn="tl">
                    <a:srgbClr val="FFFFFF"/>
                  </a:outerShdw>
                </a:effectLst>
              </a:rPr>
              <a:t>Discrete vs continuous distributions</a:t>
            </a:r>
            <a:endParaRPr lang="en-US" dirty="0"/>
          </a:p>
        </p:txBody>
      </p:sp>
      <p:pic>
        <p:nvPicPr>
          <p:cNvPr id="3" name="Picture 2">
            <a:extLst>
              <a:ext uri="{FF2B5EF4-FFF2-40B4-BE49-F238E27FC236}">
                <a16:creationId xmlns:a16="http://schemas.microsoft.com/office/drawing/2014/main" id="{EC005DA6-92C3-9149-8A05-AA9D4C02F847}"/>
              </a:ext>
            </a:extLst>
          </p:cNvPr>
          <p:cNvPicPr>
            <a:picLocks noChangeAspect="1"/>
          </p:cNvPicPr>
          <p:nvPr/>
        </p:nvPicPr>
        <p:blipFill>
          <a:blip r:embed="rId3"/>
          <a:stretch>
            <a:fillRect/>
          </a:stretch>
        </p:blipFill>
        <p:spPr>
          <a:xfrm>
            <a:off x="437761" y="1371600"/>
            <a:ext cx="8116078" cy="4678680"/>
          </a:xfrm>
          <a:prstGeom prst="rect">
            <a:avLst/>
          </a:prstGeom>
        </p:spPr>
      </p:pic>
    </p:spTree>
    <p:extLst>
      <p:ext uri="{BB962C8B-B14F-4D97-AF65-F5344CB8AC3E}">
        <p14:creationId xmlns:p14="http://schemas.microsoft.com/office/powerpoint/2010/main" val="110178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4495800" y="6583713"/>
            <a:ext cx="1905000" cy="274287"/>
          </a:xfrm>
        </p:spPr>
        <p:txBody>
          <a:bodyPr/>
          <a:lstStyle/>
          <a:p>
            <a:fld id="{D800FC57-747A-4054-A3DF-63D163080A4A}" type="slidenum">
              <a:rPr lang="en-US" smtClean="0"/>
              <a:pPr/>
              <a:t>14</a:t>
            </a:fld>
            <a:endParaRPr lang="en-US" dirty="0"/>
          </a:p>
        </p:txBody>
      </p:sp>
      <p:sp>
        <p:nvSpPr>
          <p:cNvPr id="5" name="Rectangle 4"/>
          <p:cNvSpPr/>
          <p:nvPr/>
        </p:nvSpPr>
        <p:spPr>
          <a:xfrm>
            <a:off x="304800" y="1547444"/>
            <a:ext cx="5486400" cy="4093428"/>
          </a:xfrm>
          <a:prstGeom prst="rect">
            <a:avLst/>
          </a:prstGeom>
        </p:spPr>
        <p:txBody>
          <a:bodyPr wrap="square">
            <a:spAutoFit/>
          </a:bodyPr>
          <a:lstStyle/>
          <a:p>
            <a:pPr marL="350838" indent="-350838">
              <a:spcBef>
                <a:spcPct val="20000"/>
              </a:spcBef>
              <a:buFont typeface="Arial" pitchFamily="34" charset="0"/>
              <a:buChar char="•"/>
              <a:defRPr/>
            </a:pP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The first step of any simulation is to generate random numbers</a:t>
            </a:r>
          </a:p>
          <a:p>
            <a:pPr>
              <a:spcBef>
                <a:spcPct val="20000"/>
              </a:spcBef>
              <a:defRPr/>
            </a:pPr>
            <a:endPar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endParaRPr>
          </a:p>
          <a:p>
            <a:pPr marL="350838" indent="-350838">
              <a:spcBef>
                <a:spcPct val="20000"/>
              </a:spcBef>
              <a:buFont typeface="Arial" pitchFamily="34" charset="0"/>
              <a:buChar char="•"/>
              <a:defRPr/>
            </a:pP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For example, in Excel </a:t>
            </a:r>
            <a:r>
              <a:rPr lang="en-US" alt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RANDBETWEEN (X,Y)</a:t>
            </a: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 generates </a:t>
            </a:r>
            <a:r>
              <a:rPr lang="en-US" altLang="en-US" sz="2000"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discrete uniform </a:t>
            </a: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random numbers between X and Y</a:t>
            </a:r>
          </a:p>
          <a:p>
            <a:pPr marL="406400">
              <a:spcBef>
                <a:spcPct val="20000"/>
              </a:spcBef>
              <a:defRPr/>
            </a:pPr>
            <a:b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b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sym typeface="Wingdings"/>
              </a:rPr>
              <a:t> </a:t>
            </a: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Each number between X and Y is equally likely, including X and Y</a:t>
            </a:r>
          </a:p>
          <a:p>
            <a:pPr marL="350838" indent="-350838">
              <a:spcBef>
                <a:spcPct val="20000"/>
              </a:spcBef>
              <a:buFont typeface="Arial" pitchFamily="34" charset="0"/>
              <a:buChar char="•"/>
              <a:defRPr/>
            </a:pPr>
            <a:endPar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endParaRPr>
          </a:p>
          <a:p>
            <a:pPr marL="350838" indent="-350838">
              <a:spcBef>
                <a:spcPct val="20000"/>
              </a:spcBef>
              <a:buFont typeface="Arial" pitchFamily="34" charset="0"/>
              <a:buChar char="•"/>
              <a:defRPr/>
            </a:pP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For example, </a:t>
            </a:r>
            <a:r>
              <a:rPr lang="en-US" alt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RANDBETWEEN</a:t>
            </a: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 (1,6) is the same as throwing a 6-sided die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6366933" y="2438400"/>
            <a:ext cx="2310396" cy="2359152"/>
          </a:xfrm>
          <a:prstGeom prst="rect">
            <a:avLst/>
          </a:prstGeom>
        </p:spPr>
      </p:pic>
      <p:sp>
        <p:nvSpPr>
          <p:cNvPr id="8" name="Title 2">
            <a:extLst>
              <a:ext uri="{FF2B5EF4-FFF2-40B4-BE49-F238E27FC236}">
                <a16:creationId xmlns:a16="http://schemas.microsoft.com/office/drawing/2014/main" id="{EB207EA8-4DBF-234C-9FAD-414A51C69F72}"/>
              </a:ext>
            </a:extLst>
          </p:cNvPr>
          <p:cNvSpPr>
            <a:spLocks noGrp="1"/>
          </p:cNvSpPr>
          <p:nvPr>
            <p:ph type="title"/>
          </p:nvPr>
        </p:nvSpPr>
        <p:spPr>
          <a:xfrm>
            <a:off x="609600" y="304800"/>
            <a:ext cx="7886700" cy="320675"/>
          </a:xfrm>
        </p:spPr>
        <p:txBody>
          <a:bodyPr>
            <a:noAutofit/>
          </a:bodyPr>
          <a:lstStyle/>
          <a:p>
            <a:r>
              <a:rPr lang="en-US" sz="2400" dirty="0"/>
              <a:t>Ex 1.: Generating discrete random variables</a:t>
            </a:r>
          </a:p>
        </p:txBody>
      </p:sp>
    </p:spTree>
    <p:extLst>
      <p:ext uri="{BB962C8B-B14F-4D97-AF65-F5344CB8AC3E}">
        <p14:creationId xmlns:p14="http://schemas.microsoft.com/office/powerpoint/2010/main" val="393957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15</a:t>
            </a:fld>
            <a:endParaRPr lang="en-US" dirty="0"/>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457200" y="1371600"/>
                <a:ext cx="8077200" cy="4953000"/>
              </a:xfrm>
              <a:prstGeom prst="rect">
                <a:avLst/>
              </a:prstGeom>
            </p:spPr>
            <p:txBody>
              <a:bodyPr/>
              <a:lstStyle/>
              <a:p>
                <a:pPr marL="342900" indent="-342900">
                  <a:spcBef>
                    <a:spcPct val="20000"/>
                  </a:spcBef>
                  <a:buFont typeface="Arial" panose="020B0604020202020204" pitchFamily="34" charset="0"/>
                  <a:buChar char="•"/>
                  <a:defRPr/>
                </a:pPr>
                <a:endParaRPr lang="en-US" altLang="en-US" sz="2200"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p>
                <a:pPr marL="342900" indent="-342900">
                  <a:spcBef>
                    <a:spcPct val="20000"/>
                  </a:spcBef>
                  <a:buFont typeface="Arial" panose="020B0604020202020204" pitchFamily="34" charset="0"/>
                  <a:buChar char="•"/>
                  <a:defRPr/>
                </a:pPr>
                <a:r>
                  <a:rPr lang="en-US" altLang="en-US" sz="2200"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In EXCEL </a:t>
                </a:r>
                <a:r>
                  <a:rPr lang="en-US" altLang="en-US" sz="2200" b="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RAND()</a:t>
                </a:r>
                <a:r>
                  <a:rPr lang="en-US" altLang="en-US" sz="2200"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 </a:t>
                </a:r>
                <a: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t>generates a</a:t>
                </a:r>
                <a:b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br>
                <a: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t>number between 0 and 1 </a:t>
                </a:r>
                <a:b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br>
                <a: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t>with equal probabilities:</a:t>
                </a:r>
              </a:p>
              <a:p>
                <a:pPr marL="342900" indent="-342900">
                  <a:spcBef>
                    <a:spcPct val="20000"/>
                  </a:spcBef>
                  <a:buFont typeface="Arial" panose="020B0604020202020204" pitchFamily="34" charset="0"/>
                  <a:buChar char="•"/>
                  <a:defRPr/>
                </a:pPr>
                <a:endPar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endParaRPr>
              </a:p>
              <a:p>
                <a:pPr marL="342900" indent="-342900">
                  <a:spcBef>
                    <a:spcPct val="20000"/>
                  </a:spcBef>
                  <a:buFont typeface="Arial" panose="020B0604020202020204" pitchFamily="34" charset="0"/>
                  <a:buChar char="•"/>
                  <a:defRPr/>
                </a:pPr>
                <a: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t>Mathematically, </a:t>
                </a:r>
                <a:r>
                  <a:rPr lang="en-US" altLang="en-US" sz="2200" b="1" dirty="0">
                    <a:effectLst>
                      <a:outerShdw blurRad="38100" dist="38100" dir="2700000" algn="tl">
                        <a:srgbClr val="FFFFFF"/>
                      </a:outerShdw>
                    </a:effectLst>
                    <a:latin typeface="Calibri" panose="020F0502020204030204" pitchFamily="34" charset="0"/>
                    <a:cs typeface="Calibri" panose="020F0502020204030204" pitchFamily="34" charset="0"/>
                  </a:rPr>
                  <a:t>RAND() </a:t>
                </a:r>
                <a:br>
                  <a:rPr lang="en-US" altLang="en-US" sz="2200" b="1" dirty="0">
                    <a:effectLst>
                      <a:outerShdw blurRad="38100" dist="38100" dir="2700000" algn="tl">
                        <a:srgbClr val="FFFFFF"/>
                      </a:outerShdw>
                    </a:effectLst>
                    <a:latin typeface="Calibri" panose="020F0502020204030204" pitchFamily="34" charset="0"/>
                    <a:cs typeface="Calibri" panose="020F0502020204030204" pitchFamily="34" charset="0"/>
                  </a:rPr>
                </a:br>
                <a: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t>generates values of </a:t>
                </a:r>
                <a14:m>
                  <m:oMath xmlns:m="http://schemas.openxmlformats.org/officeDocument/2006/math">
                    <m:r>
                      <a:rPr lang="en-US" altLang="en-US" sz="2200" b="0" i="1" dirty="0" smtClean="0">
                        <a:solidFill>
                          <a:srgbClr val="C00000"/>
                        </a:solidFill>
                        <a:effectLst>
                          <a:outerShdw blurRad="38100" dist="38100" dir="2700000" algn="tl">
                            <a:srgbClr val="FFFFFF"/>
                          </a:outerShdw>
                        </a:effectLst>
                        <a:latin typeface="Cambria Math" panose="02040503050406030204" pitchFamily="18" charset="0"/>
                        <a:cs typeface="Arial" pitchFamily="34" charset="0"/>
                      </a:rPr>
                      <m:t>𝑋</m:t>
                    </m:r>
                  </m:oMath>
                </a14:m>
                <a: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t>, </a:t>
                </a:r>
                <a:b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br>
                <a:r>
                  <a:rPr lang="en-US" altLang="en-US" sz="2200" dirty="0">
                    <a:effectLst>
                      <a:outerShdw blurRad="38100" dist="38100" dir="2700000" algn="tl">
                        <a:srgbClr val="FFFFFF"/>
                      </a:outerShdw>
                    </a:effectLst>
                    <a:latin typeface="Calibri" panose="020F0502020204030204" pitchFamily="34" charset="0"/>
                    <a:cs typeface="Calibri" panose="020F0502020204030204" pitchFamily="34" charset="0"/>
                  </a:rPr>
                  <a:t>where</a:t>
                </a:r>
                <a14:m>
                  <m:oMath xmlns:m="http://schemas.openxmlformats.org/officeDocument/2006/math">
                    <m:r>
                      <a:rPr lang="en-US" altLang="en-US" sz="2200" b="0" i="0" dirty="0" smtClean="0">
                        <a:effectLst>
                          <a:outerShdw blurRad="38100" dist="38100" dir="2700000" algn="tl">
                            <a:srgbClr val="FFFFFF"/>
                          </a:outerShdw>
                        </a:effectLst>
                        <a:latin typeface="Cambria Math" panose="02040503050406030204" pitchFamily="18" charset="0"/>
                        <a:cs typeface="Arial" pitchFamily="34" charset="0"/>
                      </a:rPr>
                      <m:t> </m:t>
                    </m:r>
                    <m:r>
                      <a:rPr lang="en-US" altLang="en-US" sz="2200" b="0" i="1" dirty="0" smtClean="0">
                        <a:effectLst>
                          <a:outerShdw blurRad="38100" dist="38100" dir="2700000" algn="tl">
                            <a:srgbClr val="FFFFFF"/>
                          </a:outerShdw>
                        </a:effectLst>
                        <a:latin typeface="Cambria Math" panose="02040503050406030204" pitchFamily="18" charset="0"/>
                        <a:cs typeface="Arial" pitchFamily="34" charset="0"/>
                      </a:rPr>
                      <m:t> </m:t>
                    </m:r>
                    <m:r>
                      <a:rPr lang="en-US" altLang="en-US" sz="2200" b="0" i="1" dirty="0" smtClean="0">
                        <a:solidFill>
                          <a:srgbClr val="C00000"/>
                        </a:solidFill>
                        <a:effectLst>
                          <a:outerShdw blurRad="38100" dist="38100" dir="2700000" algn="tl">
                            <a:srgbClr val="FFFFFF"/>
                          </a:outerShdw>
                        </a:effectLst>
                        <a:latin typeface="Cambria Math" panose="02040503050406030204" pitchFamily="18" charset="0"/>
                        <a:cs typeface="Arial" pitchFamily="34" charset="0"/>
                      </a:rPr>
                      <m:t>𝑋</m:t>
                    </m:r>
                    <m:r>
                      <a:rPr lang="en-US" altLang="en-US" sz="2200" i="1" dirty="0" smtClean="0">
                        <a:solidFill>
                          <a:srgbClr val="C00000"/>
                        </a:solidFill>
                        <a:effectLst>
                          <a:outerShdw blurRad="38100" dist="38100" dir="2700000" algn="tl">
                            <a:srgbClr val="FFFFFF"/>
                          </a:outerShdw>
                        </a:effectLst>
                        <a:latin typeface="Cambria Math" panose="02040503050406030204" pitchFamily="18" charset="0"/>
                        <a:cs typeface="Arial" pitchFamily="34" charset="0"/>
                      </a:rPr>
                      <m:t>~</m:t>
                    </m:r>
                    <m:r>
                      <a:rPr lang="en-US" altLang="en-US" sz="2200" i="1" dirty="0" smtClean="0">
                        <a:solidFill>
                          <a:srgbClr val="C00000"/>
                        </a:solidFill>
                        <a:effectLst>
                          <a:outerShdw blurRad="38100" dist="38100" dir="2700000" algn="tl">
                            <a:srgbClr val="FFFFFF"/>
                          </a:outerShdw>
                        </a:effectLst>
                        <a:latin typeface="Cambria Math" panose="02040503050406030204" pitchFamily="18" charset="0"/>
                        <a:cs typeface="Arial" pitchFamily="34" charset="0"/>
                      </a:rPr>
                      <m:t>𝑢𝑛𝑖𝑓𝑜𝑟𝑚</m:t>
                    </m:r>
                    <m:r>
                      <a:rPr lang="en-US" altLang="en-US" sz="2200" b="0" i="1" dirty="0" smtClean="0">
                        <a:solidFill>
                          <a:srgbClr val="C00000"/>
                        </a:solidFill>
                        <a:effectLst>
                          <a:outerShdw blurRad="38100" dist="38100" dir="2700000" algn="tl">
                            <a:srgbClr val="FFFFFF"/>
                          </a:outerShdw>
                        </a:effectLst>
                        <a:latin typeface="Cambria Math" panose="02040503050406030204" pitchFamily="18" charset="0"/>
                        <a:cs typeface="Arial" pitchFamily="34" charset="0"/>
                      </a:rPr>
                      <m:t> </m:t>
                    </m:r>
                    <m:r>
                      <a:rPr lang="en-US" altLang="en-US" sz="2200" i="1" dirty="0" smtClean="0">
                        <a:solidFill>
                          <a:srgbClr val="C00000"/>
                        </a:solidFill>
                        <a:effectLst>
                          <a:outerShdw blurRad="38100" dist="38100" dir="2700000" algn="tl">
                            <a:srgbClr val="FFFFFF"/>
                          </a:outerShdw>
                        </a:effectLst>
                        <a:latin typeface="Cambria Math" panose="02040503050406030204" pitchFamily="18" charset="0"/>
                        <a:cs typeface="Arial" pitchFamily="34" charset="0"/>
                      </a:rPr>
                      <m:t>[0,1]</m:t>
                    </m:r>
                  </m:oMath>
                </a14:m>
                <a:endParaRPr lang="en-US" altLang="en-US" sz="2200"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endParaRPr>
              </a:p>
              <a:p>
                <a:pPr>
                  <a:spcBef>
                    <a:spcPct val="20000"/>
                  </a:spcBef>
                  <a:defRPr/>
                </a:pPr>
                <a:endParaRPr lang="en-US" altLang="en-US" sz="2400"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p>
                <a:pPr>
                  <a:spcBef>
                    <a:spcPct val="20000"/>
                  </a:spcBef>
                  <a:defRPr/>
                </a:pPr>
                <a:endParaRPr lang="en-US" altLang="en-US" sz="2400"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p>
                <a:pPr algn="just">
                  <a:spcBef>
                    <a:spcPct val="20000"/>
                  </a:spcBef>
                  <a:defRPr/>
                </a:pPr>
                <a:r>
                  <a:rPr lang="en-US" altLang="en-US" sz="1800" b="1" i="1" dirty="0">
                    <a:effectLst>
                      <a:outerShdw blurRad="38100" dist="38100" dir="2700000" algn="tl">
                        <a:srgbClr val="FFFFFF"/>
                      </a:outerShdw>
                    </a:effectLst>
                    <a:latin typeface="Calibri" panose="020F0502020204030204" pitchFamily="34" charset="0"/>
                    <a:cs typeface="Calibri" panose="020F0502020204030204" pitchFamily="34" charset="0"/>
                  </a:rPr>
                  <a:t>Note: RAND()</a:t>
                </a:r>
                <a:r>
                  <a:rPr lang="en-US" altLang="en-US" sz="1800" b="1" i="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 and RANDBETWEEN(X,Y) </a:t>
                </a:r>
                <a:r>
                  <a:rPr lang="en-US" altLang="en-US" sz="1800" i="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functions are “volatile” (they recalculate each time you enter something in Excel). You can disable automatic calculations: go to formulas </a:t>
                </a:r>
                <a:r>
                  <a:rPr lang="en-US" altLang="en-US" sz="1800" i="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sym typeface="Wingdings" panose="05000000000000000000" pitchFamily="2" charset="2"/>
                  </a:rPr>
                  <a:t> calculation options  </a:t>
                </a:r>
                <a:r>
                  <a:rPr lang="en-US" altLang="en-US" sz="1800" i="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manual</a:t>
                </a:r>
                <a:endParaRPr lang="en-US" altLang="en-US" sz="1800" i="1" dirty="0">
                  <a:solidFill>
                    <a:schemeClr val="tx1"/>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457200" y="1371600"/>
                <a:ext cx="8077200" cy="4953000"/>
              </a:xfrm>
              <a:prstGeom prst="rect">
                <a:avLst/>
              </a:prstGeom>
              <a:blipFill>
                <a:blip r:embed="rId2"/>
                <a:stretch>
                  <a:fillRect l="-943" r="-110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2317056-5208-9940-A42C-3AB8280989F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94857" y="1554170"/>
            <a:ext cx="3334743" cy="3137990"/>
          </a:xfrm>
          <a:prstGeom prst="rect">
            <a:avLst/>
          </a:prstGeom>
        </p:spPr>
      </p:pic>
      <p:sp>
        <p:nvSpPr>
          <p:cNvPr id="8" name="Title 2">
            <a:extLst>
              <a:ext uri="{FF2B5EF4-FFF2-40B4-BE49-F238E27FC236}">
                <a16:creationId xmlns:a16="http://schemas.microsoft.com/office/drawing/2014/main" id="{9CF08904-82FC-5946-A9ED-E6CB56FB6D73}"/>
              </a:ext>
            </a:extLst>
          </p:cNvPr>
          <p:cNvSpPr>
            <a:spLocks noGrp="1"/>
          </p:cNvSpPr>
          <p:nvPr>
            <p:ph type="title"/>
          </p:nvPr>
        </p:nvSpPr>
        <p:spPr>
          <a:xfrm>
            <a:off x="76200" y="288925"/>
            <a:ext cx="8839200" cy="244475"/>
          </a:xfrm>
        </p:spPr>
        <p:txBody>
          <a:bodyPr>
            <a:normAutofit fontScale="90000"/>
          </a:bodyPr>
          <a:lstStyle/>
          <a:p>
            <a:r>
              <a:rPr lang="en-US" dirty="0"/>
              <a:t>Random Number Generation: Continuous Distributions</a:t>
            </a:r>
          </a:p>
        </p:txBody>
      </p:sp>
    </p:spTree>
    <p:extLst>
      <p:ext uri="{BB962C8B-B14F-4D97-AF65-F5344CB8AC3E}">
        <p14:creationId xmlns:p14="http://schemas.microsoft.com/office/powerpoint/2010/main" val="258668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16</a:t>
            </a:fld>
            <a:endParaRPr lang="en-US" dirty="0"/>
          </a:p>
        </p:txBody>
      </p:sp>
      <p:sp>
        <p:nvSpPr>
          <p:cNvPr id="5" name="Rectangle 4"/>
          <p:cNvSpPr/>
          <p:nvPr/>
        </p:nvSpPr>
        <p:spPr>
          <a:xfrm>
            <a:off x="304800" y="1676400"/>
            <a:ext cx="5638800" cy="1717393"/>
          </a:xfrm>
          <a:prstGeom prst="rect">
            <a:avLst/>
          </a:prstGeom>
        </p:spPr>
        <p:txBody>
          <a:bodyPr wrap="square">
            <a:spAutoFit/>
          </a:bodyPr>
          <a:lstStyle/>
          <a:p>
            <a:pPr marL="350838" indent="-350838">
              <a:spcBef>
                <a:spcPct val="20000"/>
              </a:spcBef>
              <a:buFont typeface="Arial" pitchFamily="34" charset="0"/>
              <a:buChar char="•"/>
              <a:defRPr/>
            </a:pPr>
            <a:r>
              <a:rPr lang="en-US" altLang="en-US" sz="2400" dirty="0">
                <a:effectLst>
                  <a:outerShdw blurRad="38100" dist="38100" dir="2700000" algn="tl">
                    <a:srgbClr val="FFFFFF"/>
                  </a:outerShdw>
                </a:effectLst>
                <a:latin typeface="Calibri" panose="020F0502020204030204" pitchFamily="34" charset="0"/>
                <a:cs typeface="Calibri" panose="020F0502020204030204" pitchFamily="34" charset="0"/>
              </a:rPr>
              <a:t>Experiment: toss a fair coin 500 times</a:t>
            </a:r>
          </a:p>
          <a:p>
            <a:pPr marL="350838" indent="-350838">
              <a:spcBef>
                <a:spcPct val="20000"/>
              </a:spcBef>
              <a:buFont typeface="Arial" pitchFamily="34" charset="0"/>
              <a:buChar char="•"/>
              <a:defRPr/>
            </a:pPr>
            <a:r>
              <a:rPr lang="en-US" altLang="en-US" sz="2400" dirty="0">
                <a:effectLst>
                  <a:outerShdw blurRad="38100" dist="38100" dir="2700000" algn="tl">
                    <a:srgbClr val="FFFFFF"/>
                  </a:outerShdw>
                </a:effectLst>
                <a:latin typeface="Calibri" panose="020F0502020204030204" pitchFamily="34" charset="0"/>
                <a:cs typeface="Calibri" panose="020F0502020204030204" pitchFamily="34" charset="0"/>
              </a:rPr>
              <a:t>Event of interest: getting a head “(H)”.</a:t>
            </a:r>
          </a:p>
          <a:p>
            <a:pPr marL="350838" indent="-350838">
              <a:spcBef>
                <a:spcPct val="20000"/>
              </a:spcBef>
              <a:buFont typeface="Arial" pitchFamily="34" charset="0"/>
              <a:buChar char="•"/>
              <a:defRPr/>
            </a:pPr>
            <a:r>
              <a:rPr lang="en-US" altLang="en-US" sz="2400" dirty="0">
                <a:effectLst>
                  <a:outerShdw blurRad="38100" dist="38100" dir="2700000" algn="tl">
                    <a:srgbClr val="FFFFFF"/>
                  </a:outerShdw>
                </a:effectLst>
                <a:latin typeface="Calibri" panose="020F0502020204030204" pitchFamily="34" charset="0"/>
                <a:cs typeface="Calibri" panose="020F0502020204030204" pitchFamily="34" charset="0"/>
              </a:rPr>
              <a:t>We need to enter formulas in 500 cells to generate values “H” and “T”.</a:t>
            </a:r>
          </a:p>
        </p:txBody>
      </p:sp>
      <p:grpSp>
        <p:nvGrpSpPr>
          <p:cNvPr id="6" name="Group 5"/>
          <p:cNvGrpSpPr/>
          <p:nvPr/>
        </p:nvGrpSpPr>
        <p:grpSpPr>
          <a:xfrm>
            <a:off x="6172200" y="1600200"/>
            <a:ext cx="2533197" cy="3969625"/>
            <a:chOff x="5368717" y="2324120"/>
            <a:chExt cx="2533197" cy="3969625"/>
          </a:xfrm>
        </p:grpSpPr>
        <p:pic>
          <p:nvPicPr>
            <p:cNvPr id="7" name="Picture 6"/>
            <p:cNvPicPr>
              <a:picLocks noChangeAspect="1"/>
            </p:cNvPicPr>
            <p:nvPr/>
          </p:nvPicPr>
          <p:blipFill>
            <a:blip r:embed="rId2"/>
            <a:stretch>
              <a:fillRect/>
            </a:stretch>
          </p:blipFill>
          <p:spPr>
            <a:xfrm>
              <a:off x="5368717" y="2324120"/>
              <a:ext cx="2495550" cy="1828800"/>
            </a:xfrm>
            <a:prstGeom prst="rect">
              <a:avLst/>
            </a:prstGeom>
          </p:spPr>
        </p:pic>
        <p:pic>
          <p:nvPicPr>
            <p:cNvPr id="8" name="Picture 7"/>
            <p:cNvPicPr>
              <a:picLocks noChangeAspect="1"/>
            </p:cNvPicPr>
            <p:nvPr/>
          </p:nvPicPr>
          <p:blipFill>
            <a:blip r:embed="rId3"/>
            <a:stretch>
              <a:fillRect/>
            </a:stretch>
          </p:blipFill>
          <p:spPr>
            <a:xfrm>
              <a:off x="5377789" y="4379220"/>
              <a:ext cx="2524125" cy="1914525"/>
            </a:xfrm>
            <a:prstGeom prst="rect">
              <a:avLst/>
            </a:prstGeom>
          </p:spPr>
        </p:pic>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8800" y="3810000"/>
            <a:ext cx="2082800" cy="2082800"/>
          </a:xfrm>
          <a:prstGeom prst="rect">
            <a:avLst/>
          </a:prstGeom>
        </p:spPr>
      </p:pic>
      <p:sp>
        <p:nvSpPr>
          <p:cNvPr id="11" name="Title 2">
            <a:extLst>
              <a:ext uri="{FF2B5EF4-FFF2-40B4-BE49-F238E27FC236}">
                <a16:creationId xmlns:a16="http://schemas.microsoft.com/office/drawing/2014/main" id="{255CC78B-D4CE-0C40-B55D-9B69E3D1BCB8}"/>
              </a:ext>
            </a:extLst>
          </p:cNvPr>
          <p:cNvSpPr>
            <a:spLocks noGrp="1"/>
          </p:cNvSpPr>
          <p:nvPr>
            <p:ph type="title"/>
          </p:nvPr>
        </p:nvSpPr>
        <p:spPr>
          <a:xfrm>
            <a:off x="609600" y="304800"/>
            <a:ext cx="7886700" cy="320675"/>
          </a:xfrm>
        </p:spPr>
        <p:txBody>
          <a:bodyPr>
            <a:noAutofit/>
          </a:bodyPr>
          <a:lstStyle/>
          <a:p>
            <a:r>
              <a:rPr lang="en-US" sz="2400" dirty="0"/>
              <a:t>Ex 2.: Generating continuous random variables</a:t>
            </a:r>
          </a:p>
        </p:txBody>
      </p:sp>
    </p:spTree>
    <p:extLst>
      <p:ext uri="{BB962C8B-B14F-4D97-AF65-F5344CB8AC3E}">
        <p14:creationId xmlns:p14="http://schemas.microsoft.com/office/powerpoint/2010/main" val="3732401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17</a:t>
            </a:fld>
            <a:endParaRPr lang="en-US" dirty="0"/>
          </a:p>
        </p:txBody>
      </p:sp>
      <p:sp>
        <p:nvSpPr>
          <p:cNvPr id="11" name="Rectangle 10"/>
          <p:cNvSpPr/>
          <p:nvPr/>
        </p:nvSpPr>
        <p:spPr>
          <a:xfrm>
            <a:off x="524329" y="1359075"/>
            <a:ext cx="4876800" cy="4491038"/>
          </a:xfrm>
          <a:prstGeom prst="rect">
            <a:avLst/>
          </a:prstGeom>
        </p:spPr>
        <p:txBody>
          <a:bodyPr wrap="square">
            <a:spAutoFit/>
          </a:bodyPr>
          <a:lstStyle/>
          <a:p>
            <a:pPr>
              <a:lnSpc>
                <a:spcPct val="120000"/>
              </a:lnSpc>
              <a:spcAft>
                <a:spcPts val="1200"/>
              </a:spcAft>
            </a:pPr>
            <a:r>
              <a:rPr lang="en-US" sz="2200" dirty="0">
                <a:latin typeface="Calibri" panose="020F0502020204030204" pitchFamily="34" charset="0"/>
                <a:cs typeface="Calibri" panose="020F0502020204030204" pitchFamily="34" charset="0"/>
              </a:rPr>
              <a:t>Excel procedure:</a:t>
            </a:r>
          </a:p>
          <a:p>
            <a:pPr marL="457200" indent="-457200">
              <a:lnSpc>
                <a:spcPct val="120000"/>
              </a:lnSpc>
              <a:spcAft>
                <a:spcPts val="1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Enter the following formula: </a:t>
            </a:r>
            <a:r>
              <a:rPr lang="en-US" sz="2200" i="1" dirty="0">
                <a:latin typeface="Calibri" panose="020F0502020204030204" pitchFamily="34" charset="0"/>
                <a:cs typeface="Calibri" panose="020F0502020204030204" pitchFamily="34" charset="0"/>
              </a:rPr>
              <a:t>IF(RAND()&lt;0.5, “H”, “T”)</a:t>
            </a:r>
          </a:p>
          <a:p>
            <a:pPr marL="457200" indent="-457200">
              <a:lnSpc>
                <a:spcPct val="120000"/>
              </a:lnSpc>
              <a:spcAft>
                <a:spcPts val="1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Copy the formula 1000 times</a:t>
            </a:r>
          </a:p>
          <a:p>
            <a:pPr marL="457200" indent="-457200">
              <a:lnSpc>
                <a:spcPct val="120000"/>
              </a:lnSpc>
              <a:spcAft>
                <a:spcPts val="1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Calculate the number of “H” occurrences</a:t>
            </a:r>
          </a:p>
          <a:p>
            <a:pPr>
              <a:lnSpc>
                <a:spcPct val="120000"/>
              </a:lnSpc>
              <a:spcAft>
                <a:spcPts val="1200"/>
              </a:spcAft>
            </a:pPr>
            <a:endParaRPr lang="en-US" sz="2200" dirty="0">
              <a:latin typeface="Calibri" panose="020F0502020204030204" pitchFamily="34" charset="0"/>
              <a:cs typeface="Calibri" panose="020F0502020204030204" pitchFamily="34" charset="0"/>
            </a:endParaRPr>
          </a:p>
          <a:p>
            <a:pPr>
              <a:lnSpc>
                <a:spcPct val="120000"/>
              </a:lnSpc>
              <a:spcAft>
                <a:spcPts val="1200"/>
              </a:spcAft>
            </a:pPr>
            <a:r>
              <a:rPr lang="en-US" sz="2200" dirty="0">
                <a:solidFill>
                  <a:srgbClr val="C00000"/>
                </a:solidFill>
                <a:latin typeface="Calibri" panose="020F0502020204030204" pitchFamily="34" charset="0"/>
                <a:cs typeface="Calibri" panose="020F0502020204030204" pitchFamily="34" charset="0"/>
              </a:rPr>
              <a:t>What is the </a:t>
            </a:r>
            <a:r>
              <a:rPr lang="en-US" sz="2200" u="sng" dirty="0">
                <a:solidFill>
                  <a:srgbClr val="C00000"/>
                </a:solidFill>
                <a:latin typeface="Calibri" panose="020F0502020204030204" pitchFamily="34" charset="0"/>
                <a:cs typeface="Calibri" panose="020F0502020204030204" pitchFamily="34" charset="0"/>
              </a:rPr>
              <a:t>empirical (observed)</a:t>
            </a:r>
            <a:r>
              <a:rPr lang="en-US" sz="2200" dirty="0">
                <a:solidFill>
                  <a:srgbClr val="C00000"/>
                </a:solidFill>
                <a:latin typeface="Calibri" panose="020F0502020204030204" pitchFamily="34" charset="0"/>
                <a:cs typeface="Calibri" panose="020F0502020204030204" pitchFamily="34" charset="0"/>
              </a:rPr>
              <a:t> probability of “H”? </a:t>
            </a:r>
          </a:p>
        </p:txBody>
      </p:sp>
      <p:grpSp>
        <p:nvGrpSpPr>
          <p:cNvPr id="5" name="Group 4">
            <a:extLst>
              <a:ext uri="{FF2B5EF4-FFF2-40B4-BE49-F238E27FC236}">
                <a16:creationId xmlns:a16="http://schemas.microsoft.com/office/drawing/2014/main" id="{6843E469-6FB5-AA46-B3B8-017DAD110E13}"/>
              </a:ext>
            </a:extLst>
          </p:cNvPr>
          <p:cNvGrpSpPr/>
          <p:nvPr/>
        </p:nvGrpSpPr>
        <p:grpSpPr>
          <a:xfrm>
            <a:off x="6172200" y="1600200"/>
            <a:ext cx="2533197" cy="3969625"/>
            <a:chOff x="5368717" y="2324120"/>
            <a:chExt cx="2533197" cy="3969625"/>
          </a:xfrm>
        </p:grpSpPr>
        <p:pic>
          <p:nvPicPr>
            <p:cNvPr id="7" name="Picture 6">
              <a:extLst>
                <a:ext uri="{FF2B5EF4-FFF2-40B4-BE49-F238E27FC236}">
                  <a16:creationId xmlns:a16="http://schemas.microsoft.com/office/drawing/2014/main" id="{1FF2C201-EC69-B74E-812D-C5F8C604B039}"/>
                </a:ext>
              </a:extLst>
            </p:cNvPr>
            <p:cNvPicPr>
              <a:picLocks noChangeAspect="1"/>
            </p:cNvPicPr>
            <p:nvPr/>
          </p:nvPicPr>
          <p:blipFill>
            <a:blip r:embed="rId3"/>
            <a:stretch>
              <a:fillRect/>
            </a:stretch>
          </p:blipFill>
          <p:spPr>
            <a:xfrm>
              <a:off x="5368717" y="2324120"/>
              <a:ext cx="2495550" cy="1828800"/>
            </a:xfrm>
            <a:prstGeom prst="rect">
              <a:avLst/>
            </a:prstGeom>
          </p:spPr>
        </p:pic>
        <p:pic>
          <p:nvPicPr>
            <p:cNvPr id="8" name="Picture 7">
              <a:extLst>
                <a:ext uri="{FF2B5EF4-FFF2-40B4-BE49-F238E27FC236}">
                  <a16:creationId xmlns:a16="http://schemas.microsoft.com/office/drawing/2014/main" id="{B28B6A47-26A2-2D41-9DE6-41B4263C5CF7}"/>
                </a:ext>
              </a:extLst>
            </p:cNvPr>
            <p:cNvPicPr>
              <a:picLocks noChangeAspect="1"/>
            </p:cNvPicPr>
            <p:nvPr/>
          </p:nvPicPr>
          <p:blipFill>
            <a:blip r:embed="rId4"/>
            <a:stretch>
              <a:fillRect/>
            </a:stretch>
          </p:blipFill>
          <p:spPr>
            <a:xfrm>
              <a:off x="5377789" y="4379220"/>
              <a:ext cx="2524125" cy="1914525"/>
            </a:xfrm>
            <a:prstGeom prst="rect">
              <a:avLst/>
            </a:prstGeom>
          </p:spPr>
        </p:pic>
      </p:grpSp>
      <p:sp>
        <p:nvSpPr>
          <p:cNvPr id="9" name="Title 2">
            <a:extLst>
              <a:ext uri="{FF2B5EF4-FFF2-40B4-BE49-F238E27FC236}">
                <a16:creationId xmlns:a16="http://schemas.microsoft.com/office/drawing/2014/main" id="{F19DCA78-031F-B741-B7AC-D17652D9BE7C}"/>
              </a:ext>
            </a:extLst>
          </p:cNvPr>
          <p:cNvSpPr>
            <a:spLocks noGrp="1"/>
          </p:cNvSpPr>
          <p:nvPr>
            <p:ph type="title"/>
          </p:nvPr>
        </p:nvSpPr>
        <p:spPr>
          <a:xfrm>
            <a:off x="609600" y="304800"/>
            <a:ext cx="7886700" cy="320675"/>
          </a:xfrm>
        </p:spPr>
        <p:txBody>
          <a:bodyPr>
            <a:noAutofit/>
          </a:bodyPr>
          <a:lstStyle/>
          <a:p>
            <a:r>
              <a:rPr lang="en-US" sz="2400" dirty="0"/>
              <a:t>Ex 2.: Generating continuous random variables</a:t>
            </a:r>
          </a:p>
        </p:txBody>
      </p:sp>
    </p:spTree>
    <p:extLst>
      <p:ext uri="{BB962C8B-B14F-4D97-AF65-F5344CB8AC3E}">
        <p14:creationId xmlns:p14="http://schemas.microsoft.com/office/powerpoint/2010/main" val="2025422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18</a:t>
            </a:fld>
            <a:endParaRPr lang="en-US" dirty="0"/>
          </a:p>
        </p:txBody>
      </p:sp>
      <p:sp>
        <p:nvSpPr>
          <p:cNvPr id="3" name="Title 2"/>
          <p:cNvSpPr>
            <a:spLocks noGrp="1"/>
          </p:cNvSpPr>
          <p:nvPr>
            <p:ph type="title"/>
          </p:nvPr>
        </p:nvSpPr>
        <p:spPr/>
        <p:txBody>
          <a:bodyPr>
            <a:noAutofit/>
          </a:bodyPr>
          <a:lstStyle/>
          <a:p>
            <a:r>
              <a:rPr lang="en-US" sz="2400" dirty="0"/>
              <a:t>Generating discrete random variables</a:t>
            </a:r>
          </a:p>
        </p:txBody>
      </p:sp>
      <p:sp>
        <p:nvSpPr>
          <p:cNvPr id="7" name="Rectangle 3"/>
          <p:cNvSpPr txBox="1">
            <a:spLocks noChangeArrowheads="1"/>
          </p:cNvSpPr>
          <p:nvPr/>
        </p:nvSpPr>
        <p:spPr>
          <a:xfrm>
            <a:off x="1119187" y="4160837"/>
            <a:ext cx="2690813" cy="928689"/>
          </a:xfrm>
          <a:prstGeom prst="rect">
            <a:avLst/>
          </a:prstGeom>
        </p:spPr>
        <p:txBody>
          <a:bodyPr/>
          <a:lstStyle/>
          <a:p>
            <a:pPr>
              <a:spcBef>
                <a:spcPct val="20000"/>
              </a:spcBef>
              <a:defRPr/>
            </a:pP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Discrete uniform: </a:t>
            </a:r>
            <a:b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b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RANDBETWEEN (</a:t>
            </a:r>
            <a:r>
              <a:rPr lang="en-US" altLang="en-US" sz="2200" dirty="0" err="1">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a,b</a:t>
            </a: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p>
        </p:txBody>
      </p:sp>
      <p:sp>
        <p:nvSpPr>
          <p:cNvPr id="4" name="AutoShape 4" descr="Discrete uniform distribution - Wikipedia">
            <a:extLst>
              <a:ext uri="{FF2B5EF4-FFF2-40B4-BE49-F238E27FC236}">
                <a16:creationId xmlns:a16="http://schemas.microsoft.com/office/drawing/2014/main" id="{3CA24EB9-D075-DF48-8CC4-15E54B799669}"/>
              </a:ext>
            </a:extLst>
          </p:cNvPr>
          <p:cNvSpPr>
            <a:spLocks noChangeAspect="1" noChangeArrowheads="1"/>
          </p:cNvSpPr>
          <p:nvPr/>
        </p:nvSpPr>
        <p:spPr bwMode="auto">
          <a:xfrm>
            <a:off x="4419600" y="271303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Discrete uniform probability mass function for n = 5">
            <a:extLst>
              <a:ext uri="{FF2B5EF4-FFF2-40B4-BE49-F238E27FC236}">
                <a16:creationId xmlns:a16="http://schemas.microsoft.com/office/drawing/2014/main" id="{05802CF3-30A1-9F45-973A-EF79B2F5445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0227" y="1143000"/>
            <a:ext cx="3978049" cy="28654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a:extLst>
              <a:ext uri="{FF2B5EF4-FFF2-40B4-BE49-F238E27FC236}">
                <a16:creationId xmlns:a16="http://schemas.microsoft.com/office/drawing/2014/main" id="{59062ADE-EC5E-C547-B1AF-5E57E8ED2D03}"/>
              </a:ext>
            </a:extLst>
          </p:cNvPr>
          <p:cNvSpPr txBox="1">
            <a:spLocks noChangeArrowheads="1"/>
          </p:cNvSpPr>
          <p:nvPr/>
        </p:nvSpPr>
        <p:spPr>
          <a:xfrm>
            <a:off x="5691187" y="4160837"/>
            <a:ext cx="2690813" cy="928689"/>
          </a:xfrm>
          <a:prstGeom prst="rect">
            <a:avLst/>
          </a:prstGeom>
        </p:spPr>
        <p:txBody>
          <a:bodyPr/>
          <a:lstStyle/>
          <a:p>
            <a:pPr>
              <a:spcBef>
                <a:spcPct val="20000"/>
              </a:spcBef>
              <a:defRPr/>
            </a:pP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Continuous uniform: </a:t>
            </a:r>
            <a:b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b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RAND() for a=0, b=1</a:t>
            </a:r>
          </a:p>
        </p:txBody>
      </p:sp>
      <p:sp>
        <p:nvSpPr>
          <p:cNvPr id="15" name="Rectangle 3">
            <a:extLst>
              <a:ext uri="{FF2B5EF4-FFF2-40B4-BE49-F238E27FC236}">
                <a16:creationId xmlns:a16="http://schemas.microsoft.com/office/drawing/2014/main" id="{B0F15D7F-1FEA-2A40-A116-5804A7557EB3}"/>
              </a:ext>
            </a:extLst>
          </p:cNvPr>
          <p:cNvSpPr txBox="1">
            <a:spLocks noChangeArrowheads="1"/>
          </p:cNvSpPr>
          <p:nvPr/>
        </p:nvSpPr>
        <p:spPr>
          <a:xfrm>
            <a:off x="1447800" y="5472111"/>
            <a:ext cx="7048500" cy="928689"/>
          </a:xfrm>
          <a:prstGeom prst="rect">
            <a:avLst/>
          </a:prstGeom>
        </p:spPr>
        <p:txBody>
          <a:bodyPr/>
          <a:lstStyle/>
          <a:p>
            <a:pPr>
              <a:spcBef>
                <a:spcPct val="20000"/>
              </a:spcBef>
              <a:defRPr/>
            </a:pPr>
            <a:r>
              <a:rPr lang="en-US" altLang="en-US" sz="2200" b="1"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What if different outcomes have different probabilities?  </a:t>
            </a:r>
          </a:p>
        </p:txBody>
      </p:sp>
      <p:pic>
        <p:nvPicPr>
          <p:cNvPr id="1036" name="Picture 12" descr="PDF of the uniform probability distribution using the maximum convention at the transition points.">
            <a:extLst>
              <a:ext uri="{FF2B5EF4-FFF2-40B4-BE49-F238E27FC236}">
                <a16:creationId xmlns:a16="http://schemas.microsoft.com/office/drawing/2014/main" id="{413BCF79-757B-594B-A010-03BDAD1BE1E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48200" y="1143000"/>
            <a:ext cx="4009942" cy="286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62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19</a:t>
            </a:fld>
            <a:endParaRPr lang="en-US" dirty="0"/>
          </a:p>
        </p:txBody>
      </p:sp>
      <p:sp>
        <p:nvSpPr>
          <p:cNvPr id="3" name="Title 2"/>
          <p:cNvSpPr>
            <a:spLocks noGrp="1"/>
          </p:cNvSpPr>
          <p:nvPr>
            <p:ph type="title"/>
          </p:nvPr>
        </p:nvSpPr>
        <p:spPr/>
        <p:txBody>
          <a:bodyPr>
            <a:noAutofit/>
          </a:bodyPr>
          <a:lstStyle/>
          <a:p>
            <a:r>
              <a:rPr lang="en-US" sz="2400" dirty="0"/>
              <a:t>Ex 3.: Generating discrete random variables</a:t>
            </a:r>
          </a:p>
        </p:txBody>
      </p:sp>
      <p:sp>
        <p:nvSpPr>
          <p:cNvPr id="5" name="Rectangle 3"/>
          <p:cNvSpPr txBox="1">
            <a:spLocks noChangeArrowheads="1"/>
          </p:cNvSpPr>
          <p:nvPr/>
        </p:nvSpPr>
        <p:spPr>
          <a:xfrm>
            <a:off x="2499578" y="4952056"/>
            <a:ext cx="4480512" cy="1405888"/>
          </a:xfrm>
          <a:prstGeom prst="rect">
            <a:avLst/>
          </a:prstGeom>
        </p:spPr>
        <p:txBody>
          <a:bodyPr/>
          <a:lstStyle/>
          <a:p>
            <a:pPr marL="342900" indent="-342900">
              <a:spcBef>
                <a:spcPct val="20000"/>
              </a:spcBef>
              <a:defRPr/>
            </a:pP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If 0.0 ≤ RAND() &lt; 0.2, X = 300. </a:t>
            </a:r>
          </a:p>
          <a:p>
            <a:pPr>
              <a:spcBef>
                <a:spcPct val="20000"/>
              </a:spcBef>
              <a:defRPr/>
            </a:pP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If 0.2 </a:t>
            </a: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sym typeface="Symbol"/>
              </a:rPr>
              <a:t></a:t>
            </a: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RAND() &lt; 0.7, X = 400.</a:t>
            </a:r>
          </a:p>
          <a:p>
            <a:pPr>
              <a:spcBef>
                <a:spcPct val="20000"/>
              </a:spcBef>
              <a:defRPr/>
            </a:pP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If 0.7 </a:t>
            </a: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sym typeface="Symbol"/>
              </a:rPr>
              <a:t></a:t>
            </a: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RAND() &lt; 1.0, X = 500.</a:t>
            </a:r>
          </a:p>
        </p:txBody>
      </p:sp>
      <p:sp>
        <p:nvSpPr>
          <p:cNvPr id="7" name="Rectangle 3"/>
          <p:cNvSpPr txBox="1">
            <a:spLocks noChangeArrowheads="1"/>
          </p:cNvSpPr>
          <p:nvPr/>
        </p:nvSpPr>
        <p:spPr>
          <a:xfrm>
            <a:off x="361068" y="1371377"/>
            <a:ext cx="8757532" cy="1255418"/>
          </a:xfrm>
          <a:prstGeom prst="rect">
            <a:avLst/>
          </a:prstGeom>
        </p:spPr>
        <p:txBody>
          <a:bodyPr/>
          <a:lstStyle/>
          <a:p>
            <a:pPr>
              <a:spcBef>
                <a:spcPct val="20000"/>
              </a:spcBef>
              <a:defRPr/>
            </a:pP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For any probability distribution, we can get the </a:t>
            </a:r>
            <a:r>
              <a:rPr lang="en-US" altLang="en-US" sz="2200" i="1"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cumulative probability</a:t>
            </a:r>
            <a:endParaRPr lang="en-US" altLang="en-US" sz="220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00280604"/>
              </p:ext>
            </p:extLst>
          </p:nvPr>
        </p:nvGraphicFramePr>
        <p:xfrm>
          <a:off x="2694291" y="2298406"/>
          <a:ext cx="3717318" cy="1097586"/>
        </p:xfrm>
        <a:graphic>
          <a:graphicData uri="http://schemas.openxmlformats.org/drawingml/2006/table">
            <a:tbl>
              <a:tblPr>
                <a:tableStyleId>{5940675A-B579-460E-94D1-54222C63F5DA}</a:tableStyleId>
              </a:tblPr>
              <a:tblGrid>
                <a:gridCol w="2071398">
                  <a:extLst>
                    <a:ext uri="{9D8B030D-6E8A-4147-A177-3AD203B41FA5}">
                      <a16:colId xmlns:a16="http://schemas.microsoft.com/office/drawing/2014/main" val="20000"/>
                    </a:ext>
                  </a:extLst>
                </a:gridCol>
                <a:gridCol w="548640">
                  <a:extLst>
                    <a:ext uri="{9D8B030D-6E8A-4147-A177-3AD203B41FA5}">
                      <a16:colId xmlns:a16="http://schemas.microsoft.com/office/drawing/2014/main" val="20001"/>
                    </a:ext>
                  </a:extLst>
                </a:gridCol>
                <a:gridCol w="548640">
                  <a:extLst>
                    <a:ext uri="{9D8B030D-6E8A-4147-A177-3AD203B41FA5}">
                      <a16:colId xmlns:a16="http://schemas.microsoft.com/office/drawing/2014/main" val="20002"/>
                    </a:ext>
                  </a:extLst>
                </a:gridCol>
                <a:gridCol w="548640">
                  <a:extLst>
                    <a:ext uri="{9D8B030D-6E8A-4147-A177-3AD203B41FA5}">
                      <a16:colId xmlns:a16="http://schemas.microsoft.com/office/drawing/2014/main" val="20003"/>
                    </a:ext>
                  </a:extLst>
                </a:gridCol>
              </a:tblGrid>
              <a:tr h="41483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 X</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300</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400</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500</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extLst>
                  <a:ext uri="{0D108BD9-81ED-4DB2-BD59-A6C34878D82A}">
                    <a16:rowId xmlns:a16="http://schemas.microsoft.com/office/drawing/2014/main" val="10000"/>
                  </a:ext>
                </a:extLst>
              </a:tr>
              <a:tr h="182873">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Prob. (X)</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0.2</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0.5</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0.3</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extLst>
                  <a:ext uri="{0D108BD9-81ED-4DB2-BD59-A6C34878D82A}">
                    <a16:rowId xmlns:a16="http://schemas.microsoft.com/office/drawing/2014/main" val="10001"/>
                  </a:ext>
                </a:extLst>
              </a:tr>
              <a:tr h="182873">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Cum prob.  F(X)  </a:t>
                      </a:r>
                      <a:endParaRPr kumimoji="0" lang="en-US" sz="2000" b="1" i="0"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0.2</a:t>
                      </a:r>
                      <a:endParaRPr kumimoji="0" lang="en-US" sz="2000" b="1" i="0"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0.7</a:t>
                      </a:r>
                      <a:endParaRPr kumimoji="0" lang="en-US" sz="2000" b="1" i="0"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1.0</a:t>
                      </a:r>
                      <a:endParaRPr kumimoji="0" lang="en-US" sz="2000" b="1" i="0"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extLst>
                  <a:ext uri="{0D108BD9-81ED-4DB2-BD59-A6C34878D82A}">
                    <a16:rowId xmlns:a16="http://schemas.microsoft.com/office/drawing/2014/main" val="10002"/>
                  </a:ext>
                </a:extLst>
              </a:tr>
            </a:tbl>
          </a:graphicData>
        </a:graphic>
      </p:graphicFrame>
      <p:sp>
        <p:nvSpPr>
          <p:cNvPr id="9" name="TextBox 8"/>
          <p:cNvSpPr txBox="1"/>
          <p:nvPr/>
        </p:nvSpPr>
        <p:spPr>
          <a:xfrm>
            <a:off x="381001" y="3956846"/>
            <a:ext cx="8115300" cy="769441"/>
          </a:xfrm>
          <a:prstGeom prst="rect">
            <a:avLst/>
          </a:prstGeom>
          <a:noFill/>
        </p:spPr>
        <p:txBody>
          <a:bodyPr wrap="square" rtlCol="0">
            <a:spAutoFit/>
          </a:bodyPr>
          <a:lstStyle/>
          <a:p>
            <a:pPr>
              <a:spcBef>
                <a:spcPct val="20000"/>
              </a:spcBef>
              <a:defRPr/>
            </a:pP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We can then use RAND() to generate a random number between 0 </a:t>
            </a:r>
            <a:b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br>
            <a:r>
              <a:rPr lang="en-US" altLang="en-US" sz="2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and 1, and then use that number as follows:</a:t>
            </a:r>
          </a:p>
        </p:txBody>
      </p:sp>
    </p:spTree>
    <p:extLst>
      <p:ext uri="{BB962C8B-B14F-4D97-AF65-F5344CB8AC3E}">
        <p14:creationId xmlns:p14="http://schemas.microsoft.com/office/powerpoint/2010/main" val="11019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5</a:t>
            </a:r>
            <a:endParaRPr lang="en-US" dirty="0">
              <a:latin typeface="Calibri" panose="020F0502020204030204" pitchFamily="34" charset="0"/>
              <a:cs typeface="Calibri" panose="020F0502020204030204" pitchFamily="34" charset="0"/>
            </a:endParaRPr>
          </a:p>
        </p:txBody>
      </p:sp>
      <p:cxnSp>
        <p:nvCxnSpPr>
          <p:cNvPr id="8" name="Straight Arrow Connector 7"/>
          <p:cNvCxnSpPr/>
          <p:nvPr/>
        </p:nvCxnSpPr>
        <p:spPr>
          <a:xfrm flipV="1">
            <a:off x="847088" y="1828801"/>
            <a:ext cx="0" cy="4114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847090" y="5896836"/>
            <a:ext cx="7676827" cy="46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41654" y="3313879"/>
            <a:ext cx="1277689" cy="58477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Value</a:t>
            </a:r>
          </a:p>
        </p:txBody>
      </p:sp>
      <p:sp>
        <p:nvSpPr>
          <p:cNvPr id="14" name="TextBox 13"/>
          <p:cNvSpPr txBox="1"/>
          <p:nvPr/>
        </p:nvSpPr>
        <p:spPr>
          <a:xfrm>
            <a:off x="4022927" y="5945279"/>
            <a:ext cx="3095808" cy="58477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Difficulty</a:t>
            </a:r>
          </a:p>
        </p:txBody>
      </p:sp>
      <p:sp>
        <p:nvSpPr>
          <p:cNvPr id="15" name="TextBox 14"/>
          <p:cNvSpPr txBox="1"/>
          <p:nvPr/>
        </p:nvSpPr>
        <p:spPr>
          <a:xfrm>
            <a:off x="1199970" y="4336676"/>
            <a:ext cx="1320191" cy="584775"/>
          </a:xfrm>
          <a:prstGeom prst="rect">
            <a:avLst/>
          </a:prstGeom>
          <a:solidFill>
            <a:schemeClr val="bg1">
              <a:lumMod val="95000"/>
            </a:schemeClr>
          </a:solidFill>
          <a:ln>
            <a:noFill/>
          </a:ln>
        </p:spPr>
        <p:txBody>
          <a:bodyPr wrap="square" rtlCol="0">
            <a:spAutoFit/>
          </a:bodyPr>
          <a:lstStyle/>
          <a:p>
            <a:pPr algn="ctr"/>
            <a:r>
              <a:rPr lang="en-US" sz="1600" dirty="0">
                <a:solidFill>
                  <a:schemeClr val="tx1"/>
                </a:solidFill>
                <a:latin typeface="Calibri" panose="020F0502020204030204" pitchFamily="34" charset="0"/>
                <a:cs typeface="Calibri" panose="020F0502020204030204" pitchFamily="34" charset="0"/>
              </a:rPr>
              <a:t>Descriptive Analytics</a:t>
            </a:r>
          </a:p>
        </p:txBody>
      </p:sp>
      <p:sp>
        <p:nvSpPr>
          <p:cNvPr id="16" name="TextBox 15"/>
          <p:cNvSpPr txBox="1"/>
          <p:nvPr/>
        </p:nvSpPr>
        <p:spPr>
          <a:xfrm>
            <a:off x="2722384" y="3613753"/>
            <a:ext cx="1203703" cy="584775"/>
          </a:xfrm>
          <a:prstGeom prst="rect">
            <a:avLst/>
          </a:prstGeom>
          <a:solidFill>
            <a:schemeClr val="bg1">
              <a:lumMod val="95000"/>
            </a:schemeClr>
          </a:solidFill>
          <a:ln>
            <a:noFill/>
          </a:ln>
        </p:spPr>
        <p:txBody>
          <a:bodyPr wrap="square" rtlCol="0">
            <a:spAutoFit/>
          </a:bodyPr>
          <a:lstStyle/>
          <a:p>
            <a:pPr algn="ctr"/>
            <a:r>
              <a:rPr lang="en-US" sz="1600" dirty="0">
                <a:solidFill>
                  <a:schemeClr val="tx1"/>
                </a:solidFill>
                <a:latin typeface="Calibri" panose="020F0502020204030204" pitchFamily="34" charset="0"/>
                <a:cs typeface="Calibri" panose="020F0502020204030204" pitchFamily="34" charset="0"/>
              </a:rPr>
              <a:t>Diagnostic Analytics</a:t>
            </a:r>
          </a:p>
        </p:txBody>
      </p:sp>
      <p:sp>
        <p:nvSpPr>
          <p:cNvPr id="17" name="TextBox 16"/>
          <p:cNvSpPr txBox="1"/>
          <p:nvPr/>
        </p:nvSpPr>
        <p:spPr>
          <a:xfrm>
            <a:off x="4145646" y="2967422"/>
            <a:ext cx="1206284" cy="584775"/>
          </a:xfrm>
          <a:prstGeom prst="rect">
            <a:avLst/>
          </a:prstGeom>
          <a:solidFill>
            <a:schemeClr val="bg1">
              <a:lumMod val="95000"/>
            </a:schemeClr>
          </a:solidFill>
          <a:ln>
            <a:noFill/>
          </a:ln>
        </p:spPr>
        <p:txBody>
          <a:bodyPr wrap="square" rtlCol="0">
            <a:spAutoFit/>
          </a:bodyPr>
          <a:lstStyle>
            <a:defPPr>
              <a:defRPr lang="en-US"/>
            </a:defPPr>
            <a:lvl1pPr algn="ctr">
              <a:defRPr sz="1600">
                <a:solidFill>
                  <a:schemeClr val="tx1"/>
                </a:solidFill>
                <a:latin typeface="Calibri" panose="020F0502020204030204" pitchFamily="34" charset="0"/>
                <a:cs typeface="Calibri" panose="020F0502020204030204" pitchFamily="34" charset="0"/>
              </a:defRPr>
            </a:lvl1pPr>
          </a:lstStyle>
          <a:p>
            <a:r>
              <a:rPr lang="en-US" dirty="0"/>
              <a:t>Predictive Analytics</a:t>
            </a:r>
          </a:p>
        </p:txBody>
      </p:sp>
      <p:sp>
        <p:nvSpPr>
          <p:cNvPr id="18" name="TextBox 17"/>
          <p:cNvSpPr txBox="1"/>
          <p:nvPr/>
        </p:nvSpPr>
        <p:spPr>
          <a:xfrm>
            <a:off x="5575557" y="2296523"/>
            <a:ext cx="1358644" cy="584775"/>
          </a:xfrm>
          <a:prstGeom prst="rect">
            <a:avLst/>
          </a:prstGeom>
          <a:solidFill>
            <a:schemeClr val="accent2">
              <a:lumMod val="20000"/>
              <a:lumOff val="80000"/>
            </a:schemeClr>
          </a:solidFill>
          <a:ln>
            <a:solidFill>
              <a:srgbClr val="002060"/>
            </a:solidFill>
          </a:ln>
        </p:spPr>
        <p:txBody>
          <a:bodyPr wrap="square" rtlCol="0">
            <a:spAutoFit/>
          </a:bodyPr>
          <a:lstStyle>
            <a:defPPr>
              <a:defRPr lang="en-US"/>
            </a:defPPr>
            <a:lvl1pPr algn="ctr">
              <a:defRPr sz="1600" b="1">
                <a:solidFill>
                  <a:srgbClr val="C00000"/>
                </a:solidFill>
                <a:latin typeface="Calibri" panose="020F0502020204030204" pitchFamily="34" charset="0"/>
                <a:cs typeface="Calibri" panose="020F0502020204030204" pitchFamily="34" charset="0"/>
              </a:defRPr>
            </a:lvl1pPr>
          </a:lstStyle>
          <a:p>
            <a:r>
              <a:rPr lang="en-US" dirty="0"/>
              <a:t>Prescriptive Analytics</a:t>
            </a:r>
          </a:p>
        </p:txBody>
      </p:sp>
      <p:sp>
        <p:nvSpPr>
          <p:cNvPr id="19" name="TextBox 18"/>
          <p:cNvSpPr txBox="1"/>
          <p:nvPr/>
        </p:nvSpPr>
        <p:spPr>
          <a:xfrm>
            <a:off x="1191903" y="5528936"/>
            <a:ext cx="7482901" cy="338554"/>
          </a:xfrm>
          <a:prstGeom prst="rect">
            <a:avLst/>
          </a:prstGeom>
          <a:solidFill>
            <a:schemeClr val="bg1">
              <a:lumMod val="95000"/>
            </a:schemeClr>
          </a:solidFill>
          <a:ln>
            <a:noFill/>
          </a:ln>
        </p:spPr>
        <p:txBody>
          <a:bodyPr wrap="square" rtlCol="0">
            <a:spAutoFit/>
          </a:bodyPr>
          <a:lstStyle/>
          <a:p>
            <a:pPr algn="ctr"/>
            <a:r>
              <a:rPr lang="en-US" sz="1600" dirty="0">
                <a:latin typeface="Calibri" panose="020F0502020204030204" pitchFamily="34" charset="0"/>
                <a:cs typeface="Calibri" panose="020F0502020204030204" pitchFamily="34" charset="0"/>
              </a:rPr>
              <a:t>Extract, Transform, Load </a:t>
            </a:r>
          </a:p>
        </p:txBody>
      </p:sp>
      <p:sp>
        <p:nvSpPr>
          <p:cNvPr id="21" name="Cloud 20"/>
          <p:cNvSpPr/>
          <p:nvPr/>
        </p:nvSpPr>
        <p:spPr>
          <a:xfrm>
            <a:off x="7076312" y="1281193"/>
            <a:ext cx="1995365" cy="914400"/>
          </a:xfrm>
          <a:prstGeom prst="cloud">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Artificial Intelligence</a:t>
            </a:r>
          </a:p>
        </p:txBody>
      </p:sp>
      <p:sp>
        <p:nvSpPr>
          <p:cNvPr id="20" name="TextBox 19">
            <a:extLst>
              <a:ext uri="{FF2B5EF4-FFF2-40B4-BE49-F238E27FC236}">
                <a16:creationId xmlns:a16="http://schemas.microsoft.com/office/drawing/2014/main" id="{B4436E1C-F4B5-A041-B2D0-91449C8A90CF}"/>
              </a:ext>
            </a:extLst>
          </p:cNvPr>
          <p:cNvSpPr txBox="1"/>
          <p:nvPr/>
        </p:nvSpPr>
        <p:spPr>
          <a:xfrm>
            <a:off x="4114800" y="3638149"/>
            <a:ext cx="1769392" cy="584775"/>
          </a:xfrm>
          <a:prstGeom prst="rect">
            <a:avLst/>
          </a:prstGeom>
          <a:noFill/>
        </p:spPr>
        <p:txBody>
          <a:bodyPr wrap="square" rtlCol="0">
            <a:spAutoFit/>
          </a:bodyPr>
          <a:lstStyle/>
          <a:p>
            <a:r>
              <a:rPr lang="en-US" sz="1600" dirty="0">
                <a:solidFill>
                  <a:schemeClr val="bg1">
                    <a:lumMod val="65000"/>
                  </a:schemeClr>
                </a:solidFill>
                <a:latin typeface="Calibri" panose="020F0502020204030204" pitchFamily="34" charset="0"/>
                <a:cs typeface="Calibri" panose="020F0502020204030204" pitchFamily="34" charset="0"/>
              </a:rPr>
              <a:t>Forecasting (I)</a:t>
            </a:r>
            <a:br>
              <a:rPr lang="en-US" sz="1600" dirty="0">
                <a:solidFill>
                  <a:schemeClr val="bg1">
                    <a:lumMod val="65000"/>
                  </a:schemeClr>
                </a:solidFill>
                <a:latin typeface="Calibri" panose="020F0502020204030204" pitchFamily="34" charset="0"/>
                <a:cs typeface="Calibri" panose="020F0502020204030204" pitchFamily="34" charset="0"/>
              </a:rPr>
            </a:br>
            <a:endParaRPr lang="en-US" sz="1600" dirty="0">
              <a:solidFill>
                <a:schemeClr val="bg1">
                  <a:lumMod val="65000"/>
                </a:schemeClr>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6771F030-888B-5F47-8FF0-253FCFC79F6C}"/>
              </a:ext>
            </a:extLst>
          </p:cNvPr>
          <p:cNvSpPr/>
          <p:nvPr/>
        </p:nvSpPr>
        <p:spPr>
          <a:xfrm>
            <a:off x="5570830" y="2976429"/>
            <a:ext cx="2125357" cy="1077218"/>
          </a:xfrm>
          <a:prstGeom prst="rect">
            <a:avLst/>
          </a:prstGeom>
        </p:spPr>
        <p:txBody>
          <a:bodyPr wrap="square">
            <a:spAutoFit/>
          </a:bodyPr>
          <a:lstStyle/>
          <a:p>
            <a:r>
              <a:rPr lang="en-US" sz="1600" dirty="0">
                <a:solidFill>
                  <a:schemeClr val="bg1">
                    <a:lumMod val="65000"/>
                  </a:schemeClr>
                </a:solidFill>
                <a:latin typeface="Calibri" panose="020F0502020204030204" pitchFamily="34" charset="0"/>
                <a:cs typeface="Calibri" panose="020F0502020204030204" pitchFamily="34" charset="0"/>
              </a:rPr>
              <a:t>Optimization (II, III)</a:t>
            </a:r>
          </a:p>
          <a:p>
            <a:r>
              <a:rPr lang="en-US" sz="1600" dirty="0">
                <a:latin typeface="Calibri" panose="020F0502020204030204" pitchFamily="34" charset="0"/>
                <a:cs typeface="Calibri" panose="020F0502020204030204" pitchFamily="34" charset="0"/>
              </a:rPr>
              <a:t>Risk modeling (IV, V)</a:t>
            </a:r>
            <a:br>
              <a:rPr lang="en-US" sz="1600" dirty="0">
                <a:latin typeface="Calibri" panose="020F0502020204030204" pitchFamily="34" charset="0"/>
                <a:cs typeface="Calibri" panose="020F0502020204030204" pitchFamily="34" charset="0"/>
              </a:rPr>
            </a:br>
            <a:endParaRPr lang="en-US" dirty="0"/>
          </a:p>
        </p:txBody>
      </p:sp>
      <p:sp>
        <p:nvSpPr>
          <p:cNvPr id="22" name="Rectangle 21">
            <a:extLst>
              <a:ext uri="{FF2B5EF4-FFF2-40B4-BE49-F238E27FC236}">
                <a16:creationId xmlns:a16="http://schemas.microsoft.com/office/drawing/2014/main" id="{66BE99EE-5E8F-7343-BE94-34C6D5368EFB}"/>
              </a:ext>
            </a:extLst>
          </p:cNvPr>
          <p:cNvSpPr/>
          <p:nvPr/>
        </p:nvSpPr>
        <p:spPr>
          <a:xfrm>
            <a:off x="4981837" y="4122523"/>
            <a:ext cx="2125357" cy="338554"/>
          </a:xfrm>
          <a:prstGeom prst="rect">
            <a:avLst/>
          </a:prstGeom>
        </p:spPr>
        <p:txBody>
          <a:bodyPr wrap="square">
            <a:spAutoFit/>
          </a:bodyPr>
          <a:lstStyle/>
          <a:p>
            <a:r>
              <a:rPr lang="en-US" sz="1600" dirty="0">
                <a:solidFill>
                  <a:schemeClr val="tx1"/>
                </a:solidFill>
                <a:latin typeface="Calibri" panose="020F0502020204030204" pitchFamily="34" charset="0"/>
                <a:cs typeface="Calibri" panose="020F0502020204030204" pitchFamily="34" charset="0"/>
              </a:rPr>
              <a:t>Simulation (V, VI)</a:t>
            </a:r>
          </a:p>
        </p:txBody>
      </p:sp>
    </p:spTree>
    <p:extLst>
      <p:ext uri="{BB962C8B-B14F-4D97-AF65-F5344CB8AC3E}">
        <p14:creationId xmlns:p14="http://schemas.microsoft.com/office/powerpoint/2010/main" val="121829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864074"/>
            <a:ext cx="9144000" cy="5138382"/>
          </a:xfrm>
          <a:prstGeom prst="rect">
            <a:avLst/>
          </a:prstGeom>
        </p:spPr>
      </p:pic>
    </p:spTree>
    <p:extLst>
      <p:ext uri="{BB962C8B-B14F-4D97-AF65-F5344CB8AC3E}">
        <p14:creationId xmlns:p14="http://schemas.microsoft.com/office/powerpoint/2010/main" val="3866160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Brilliant Color</a:t>
            </a:r>
          </a:p>
        </p:txBody>
      </p:sp>
      <p:pic>
        <p:nvPicPr>
          <p:cNvPr id="4098" name="Picture 2" descr="Inventory Management Techniques">
            <a:extLst>
              <a:ext uri="{FF2B5EF4-FFF2-40B4-BE49-F238E27FC236}">
                <a16:creationId xmlns:a16="http://schemas.microsoft.com/office/drawing/2014/main" id="{336C50A9-7FAF-C747-A811-98A368ACE2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1010" y="990600"/>
            <a:ext cx="8073390" cy="42259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F601F0-6741-A149-AD6C-4CA2A24E9371}"/>
              </a:ext>
            </a:extLst>
          </p:cNvPr>
          <p:cNvSpPr txBox="1"/>
          <p:nvPr/>
        </p:nvSpPr>
        <p:spPr>
          <a:xfrm>
            <a:off x="1070610" y="5358825"/>
            <a:ext cx="7006590" cy="58477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 classic inventory management problem</a:t>
            </a:r>
          </a:p>
        </p:txBody>
      </p:sp>
    </p:spTree>
    <p:extLst>
      <p:ext uri="{BB962C8B-B14F-4D97-AF65-F5344CB8AC3E}">
        <p14:creationId xmlns:p14="http://schemas.microsoft.com/office/powerpoint/2010/main" val="312191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Brilliant Color</a:t>
            </a:r>
          </a:p>
        </p:txBody>
      </p:sp>
      <p:sp>
        <p:nvSpPr>
          <p:cNvPr id="5" name="Rectangle 4"/>
          <p:cNvSpPr/>
          <p:nvPr/>
        </p:nvSpPr>
        <p:spPr>
          <a:xfrm>
            <a:off x="457200" y="1600200"/>
            <a:ext cx="8229600" cy="5262979"/>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John </a:t>
            </a:r>
            <a:r>
              <a:rPr lang="en-US" sz="2400" dirty="0" err="1">
                <a:latin typeface="Calibri" panose="020F0502020204030204" pitchFamily="34" charset="0"/>
                <a:cs typeface="Calibri" panose="020F0502020204030204" pitchFamily="34" charset="0"/>
              </a:rPr>
              <a:t>Kubick</a:t>
            </a:r>
            <a:r>
              <a:rPr lang="en-US" sz="2400" dirty="0">
                <a:latin typeface="Calibri" panose="020F0502020204030204" pitchFamily="34" charset="0"/>
                <a:cs typeface="Calibri" panose="020F0502020204030204" pitchFamily="34" charset="0"/>
              </a:rPr>
              <a:t>, president of Brilliant Color, normally stocks 100, 200, or 300 cases of BC-6 each week. </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For each case that John orders, he pays $25 and for each case that is sold he receives $100 in revenues.</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Since each case costs John $25, he loses $25 for every case that is not sold by the end of the week. </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Demand for BC-6 is unknown, but based on past data there is a probability of 1/3 of selling 100 cases, a probability of 1/3 of selling 200 cases, and a probability of 1/3 of selling 300 cases. </a:t>
            </a:r>
          </a:p>
          <a:p>
            <a:pPr algn="just"/>
            <a:endParaRPr lang="en-US" sz="2400" dirty="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4163591-0FED-FE8A-B3FC-50FF99E52B42}"/>
                  </a:ext>
                </a:extLst>
              </p14:cNvPr>
              <p14:cNvContentPartPr/>
              <p14:nvPr/>
            </p14:nvContentPartPr>
            <p14:xfrm>
              <a:off x="8067496" y="2013490"/>
              <a:ext cx="677160" cy="33840"/>
            </p14:xfrm>
          </p:contentPart>
        </mc:Choice>
        <mc:Fallback>
          <p:pic>
            <p:nvPicPr>
              <p:cNvPr id="3" name="Ink 2">
                <a:extLst>
                  <a:ext uri="{FF2B5EF4-FFF2-40B4-BE49-F238E27FC236}">
                    <a16:creationId xmlns:a16="http://schemas.microsoft.com/office/drawing/2014/main" id="{84163591-0FED-FE8A-B3FC-50FF99E52B42}"/>
                  </a:ext>
                </a:extLst>
              </p:cNvPr>
              <p:cNvPicPr/>
              <p:nvPr/>
            </p:nvPicPr>
            <p:blipFill>
              <a:blip r:embed="rId4"/>
              <a:stretch>
                <a:fillRect/>
              </a:stretch>
            </p:blipFill>
            <p:spPr>
              <a:xfrm>
                <a:off x="8052016" y="1998010"/>
                <a:ext cx="7077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E278959-BCB2-C538-8555-077A09A42410}"/>
                  </a:ext>
                </a:extLst>
              </p14:cNvPr>
              <p14:cNvContentPartPr/>
              <p14:nvPr/>
            </p14:nvContentPartPr>
            <p14:xfrm>
              <a:off x="1002856" y="2410210"/>
              <a:ext cx="1241280" cy="21240"/>
            </p14:xfrm>
          </p:contentPart>
        </mc:Choice>
        <mc:Fallback>
          <p:pic>
            <p:nvPicPr>
              <p:cNvPr id="4" name="Ink 3">
                <a:extLst>
                  <a:ext uri="{FF2B5EF4-FFF2-40B4-BE49-F238E27FC236}">
                    <a16:creationId xmlns:a16="http://schemas.microsoft.com/office/drawing/2014/main" id="{2E278959-BCB2-C538-8555-077A09A42410}"/>
                  </a:ext>
                </a:extLst>
              </p:cNvPr>
              <p:cNvPicPr/>
              <p:nvPr/>
            </p:nvPicPr>
            <p:blipFill>
              <a:blip r:embed="rId6"/>
              <a:stretch>
                <a:fillRect/>
              </a:stretch>
            </p:blipFill>
            <p:spPr>
              <a:xfrm>
                <a:off x="987736" y="2395090"/>
                <a:ext cx="1271520" cy="51840"/>
              </a:xfrm>
              <a:prstGeom prst="rect">
                <a:avLst/>
              </a:prstGeom>
            </p:spPr>
          </p:pic>
        </mc:Fallback>
      </mc:AlternateContent>
    </p:spTree>
    <p:extLst>
      <p:ext uri="{BB962C8B-B14F-4D97-AF65-F5344CB8AC3E}">
        <p14:creationId xmlns:p14="http://schemas.microsoft.com/office/powerpoint/2010/main" val="308370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t>Brilliant Color</a:t>
            </a:r>
          </a:p>
        </p:txBody>
      </p:sp>
      <p:sp>
        <p:nvSpPr>
          <p:cNvPr id="3" name="Rectangle 2">
            <a:extLst>
              <a:ext uri="{FF2B5EF4-FFF2-40B4-BE49-F238E27FC236}">
                <a16:creationId xmlns:a16="http://schemas.microsoft.com/office/drawing/2014/main" id="{21673B87-026C-4046-9E65-BDE067D03A04}"/>
              </a:ext>
            </a:extLst>
          </p:cNvPr>
          <p:cNvSpPr/>
          <p:nvPr/>
        </p:nvSpPr>
        <p:spPr>
          <a:xfrm>
            <a:off x="5486401" y="2256375"/>
            <a:ext cx="3379763" cy="3046988"/>
          </a:xfrm>
          <a:prstGeom prst="rect">
            <a:avLst/>
          </a:prstGeom>
        </p:spPr>
        <p:txBody>
          <a:bodyPr wrap="square">
            <a:spAutoFit/>
          </a:bodyPr>
          <a:lstStyle/>
          <a:p>
            <a:pPr algn="just"/>
            <a:r>
              <a:rPr lang="en-US" sz="2400" dirty="0">
                <a:latin typeface="Calibri" panose="020F0502020204030204" pitchFamily="34" charset="0"/>
                <a:cs typeface="Calibri" panose="020F0502020204030204" pitchFamily="34" charset="0"/>
              </a:rPr>
              <a:t>Assume John </a:t>
            </a:r>
            <a:r>
              <a:rPr lang="en-US" sz="2400" dirty="0" err="1">
                <a:latin typeface="Calibri" panose="020F0502020204030204" pitchFamily="34" charset="0"/>
                <a:cs typeface="Calibri" panose="020F0502020204030204" pitchFamily="34" charset="0"/>
              </a:rPr>
              <a:t>Kubick</a:t>
            </a:r>
            <a:r>
              <a:rPr lang="en-US" sz="2400" dirty="0">
                <a:latin typeface="Calibri" panose="020F0502020204030204" pitchFamily="34" charset="0"/>
                <a:cs typeface="Calibri" panose="020F0502020204030204" pitchFamily="34" charset="0"/>
              </a:rPr>
              <a:t> is risk-neutral. </a:t>
            </a:r>
          </a:p>
          <a:p>
            <a:pPr algn="just"/>
            <a:endParaRPr lang="en-US" sz="2400" dirty="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Draw a decision tree and determine whether he should stock 100, 200 or 300 cases.</a:t>
            </a:r>
          </a:p>
        </p:txBody>
      </p:sp>
      <p:pic>
        <p:nvPicPr>
          <p:cNvPr id="1030" name="Picture 6">
            <a:extLst>
              <a:ext uri="{FF2B5EF4-FFF2-40B4-BE49-F238E27FC236}">
                <a16:creationId xmlns:a16="http://schemas.microsoft.com/office/drawing/2014/main" id="{4930BFB5-9564-7E46-B3F0-C3BE79615B2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57200" y="2002795"/>
            <a:ext cx="4419600" cy="3554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2697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Decision Criteria &amp; Expected Profit</a:t>
            </a:r>
          </a:p>
        </p:txBody>
      </p:sp>
      <p:graphicFrame>
        <p:nvGraphicFramePr>
          <p:cNvPr id="9" name="Table 8"/>
          <p:cNvGraphicFramePr>
            <a:graphicFrameLocks noGrp="1"/>
          </p:cNvGraphicFramePr>
          <p:nvPr/>
        </p:nvGraphicFramePr>
        <p:xfrm>
          <a:off x="514192" y="2454079"/>
          <a:ext cx="7886700" cy="2195978"/>
        </p:xfrm>
        <a:graphic>
          <a:graphicData uri="http://schemas.openxmlformats.org/drawingml/2006/table">
            <a:tbl>
              <a:tblPr firstRow="1" bandRow="1">
                <a:tableStyleId>{5C22544A-7EE6-4342-B048-85BDC9FD1C3A}</a:tableStyleId>
              </a:tblPr>
              <a:tblGrid>
                <a:gridCol w="1814308">
                  <a:extLst>
                    <a:ext uri="{9D8B030D-6E8A-4147-A177-3AD203B41FA5}">
                      <a16:colId xmlns:a16="http://schemas.microsoft.com/office/drawing/2014/main" val="20000"/>
                    </a:ext>
                  </a:extLst>
                </a:gridCol>
                <a:gridCol w="2122447">
                  <a:extLst>
                    <a:ext uri="{9D8B030D-6E8A-4147-A177-3AD203B41FA5}">
                      <a16:colId xmlns:a16="http://schemas.microsoft.com/office/drawing/2014/main" val="3999196963"/>
                    </a:ext>
                  </a:extLst>
                </a:gridCol>
                <a:gridCol w="3949945">
                  <a:extLst>
                    <a:ext uri="{9D8B030D-6E8A-4147-A177-3AD203B41FA5}">
                      <a16:colId xmlns:a16="http://schemas.microsoft.com/office/drawing/2014/main" val="2668355185"/>
                    </a:ext>
                  </a:extLst>
                </a:gridCol>
              </a:tblGrid>
              <a:tr h="639605">
                <a:tc>
                  <a:txBody>
                    <a:bodyPr/>
                    <a:lstStyle/>
                    <a:p>
                      <a:pPr marL="0" algn="l" defTabSz="914400" rtl="0" eaLnBrk="1" latinLnBrk="0" hangingPunct="1"/>
                      <a:r>
                        <a:rPr lang="en-US" sz="18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Criterion</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en-US" sz="18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Outlook</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en-US" sz="18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Description</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518791">
                <a:tc>
                  <a:txBody>
                    <a:bodyPr/>
                    <a:lstStyle/>
                    <a:p>
                      <a:pPr marL="0" marR="0" algn="l" defTabSz="914400" rtl="0" eaLnBrk="1" fontAlgn="base" latinLnBrk="0" hangingPunct="1">
                        <a:lnSpc>
                          <a:spcPct val="115000"/>
                        </a:lnSpc>
                        <a:spcBef>
                          <a:spcPts val="0"/>
                        </a:spcBef>
                        <a:spcAft>
                          <a:spcPts val="0"/>
                        </a:spcAft>
                      </a:pP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Maximax Profit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 Optimistic</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 with highest</a:t>
                      </a:r>
                      <a:r>
                        <a:rPr lang="en-US" sz="1600" b="0" kern="1200" baseline="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highest</a:t>
                      </a:r>
                      <a:r>
                        <a:rPr lang="en-US" sz="1600" b="0" kern="1200" baseline="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profit</a:t>
                      </a:r>
                      <a:endPar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8791">
                <a:tc>
                  <a:txBody>
                    <a:bodyPr/>
                    <a:lstStyle/>
                    <a:p>
                      <a:pPr marL="0" marR="0" algn="l" defTabSz="914400" rtl="0" eaLnBrk="1" fontAlgn="base" latinLnBrk="0" hangingPunct="1">
                        <a:lnSpc>
                          <a:spcPct val="115000"/>
                        </a:lnSpc>
                        <a:spcBef>
                          <a:spcPts val="0"/>
                        </a:spcBef>
                        <a:spcAft>
                          <a:spcPts val="0"/>
                        </a:spcAft>
                      </a:pP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Maximin Profit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 Conservative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a:t>
                      </a:r>
                      <a:r>
                        <a:rPr lang="en-US" sz="1600" b="0" kern="1200" baseline="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with highest lowest profit</a:t>
                      </a:r>
                      <a:endPar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18791">
                <a:tc>
                  <a:txBody>
                    <a:bodyPr/>
                    <a:lstStyle/>
                    <a:p>
                      <a:pPr marL="0" marR="0" algn="l" defTabSz="914400" rtl="0" eaLnBrk="1" fontAlgn="base" latinLnBrk="0" hangingPunct="1">
                        <a:lnSpc>
                          <a:spcPct val="115000"/>
                        </a:lnSpc>
                        <a:spcBef>
                          <a:spcPts val="0"/>
                        </a:spcBef>
                        <a:spcAft>
                          <a:spcPts val="0"/>
                        </a:spcAft>
                      </a:pP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Minimax</a:t>
                      </a:r>
                      <a:r>
                        <a:rPr lang="en-US" sz="1600" b="0" kern="1200" baseline="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Regret</a:t>
                      </a:r>
                      <a:endPar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a:t>
                      </a:r>
                      <a:r>
                        <a:rPr lang="en-US" sz="1600" b="0" kern="1200" baseline="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Averse to Regret</a:t>
                      </a:r>
                      <a:endPar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 with lowest highest</a:t>
                      </a:r>
                      <a:r>
                        <a:rPr lang="en-US" sz="1600" b="0" kern="1200" baseline="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regret</a:t>
                      </a:r>
                      <a:endParaRPr lang="en-US" sz="1600" b="0" kern="1200" dirty="0">
                        <a:solidFill>
                          <a:schemeClr val="bg1">
                            <a:lumMod val="75000"/>
                          </a:schemeClr>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nvGraphicFramePr>
        <p:xfrm>
          <a:off x="514192" y="4650058"/>
          <a:ext cx="7886700" cy="518791"/>
        </p:xfrm>
        <a:graphic>
          <a:graphicData uri="http://schemas.openxmlformats.org/drawingml/2006/table">
            <a:tbl>
              <a:tblPr firstRow="1" bandRow="1">
                <a:tableStyleId>{5C22544A-7EE6-4342-B048-85BDC9FD1C3A}</a:tableStyleId>
              </a:tblPr>
              <a:tblGrid>
                <a:gridCol w="1814308">
                  <a:extLst>
                    <a:ext uri="{9D8B030D-6E8A-4147-A177-3AD203B41FA5}">
                      <a16:colId xmlns:a16="http://schemas.microsoft.com/office/drawing/2014/main" val="20000"/>
                    </a:ext>
                  </a:extLst>
                </a:gridCol>
                <a:gridCol w="2122447">
                  <a:extLst>
                    <a:ext uri="{9D8B030D-6E8A-4147-A177-3AD203B41FA5}">
                      <a16:colId xmlns:a16="http://schemas.microsoft.com/office/drawing/2014/main" val="3999196963"/>
                    </a:ext>
                  </a:extLst>
                </a:gridCol>
                <a:gridCol w="3949945">
                  <a:extLst>
                    <a:ext uri="{9D8B030D-6E8A-4147-A177-3AD203B41FA5}">
                      <a16:colId xmlns:a16="http://schemas.microsoft.com/office/drawing/2014/main" val="2668355185"/>
                    </a:ext>
                  </a:extLst>
                </a:gridCol>
              </a:tblGrid>
              <a:tr h="518791">
                <a:tc>
                  <a:txBody>
                    <a:bodyPr/>
                    <a:lstStyle/>
                    <a:p>
                      <a:pPr marL="0" marR="0" algn="l"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Max Expected</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Profit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Risk</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Neutral</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with highest expected profit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9067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Brilliant Color: GAP</a:t>
            </a:r>
          </a:p>
        </p:txBody>
      </p:sp>
      <p:sp>
        <p:nvSpPr>
          <p:cNvPr id="93" name="Rectangle 92">
            <a:extLst>
              <a:ext uri="{FF2B5EF4-FFF2-40B4-BE49-F238E27FC236}">
                <a16:creationId xmlns:a16="http://schemas.microsoft.com/office/drawing/2014/main" id="{9724D586-6F4F-EF42-AE9E-0AFAE59EC50D}"/>
              </a:ext>
            </a:extLst>
          </p:cNvPr>
          <p:cNvSpPr/>
          <p:nvPr/>
        </p:nvSpPr>
        <p:spPr>
          <a:xfrm>
            <a:off x="304800" y="1295400"/>
            <a:ext cx="8839200" cy="4401205"/>
          </a:xfrm>
          <a:prstGeom prst="rect">
            <a:avLst/>
          </a:prstGeom>
        </p:spPr>
        <p:txBody>
          <a:bodyPr wrap="square">
            <a:spAutoFit/>
          </a:bodyPr>
          <a:lstStyle/>
          <a:p>
            <a:pPr algn="just"/>
            <a:endParaRPr lang="en-US" sz="2000" dirty="0">
              <a:solidFill>
                <a:srgbClr val="C00000"/>
              </a:solidFill>
              <a:latin typeface="Calibri" panose="020F0502020204030204" pitchFamily="34" charset="0"/>
              <a:cs typeface="Calibri" panose="020F0502020204030204" pitchFamily="34" charset="0"/>
            </a:endParaRPr>
          </a:p>
          <a:p>
            <a:pPr algn="just"/>
            <a:r>
              <a:rPr lang="en-US" sz="2000" b="1" u="sng" dirty="0">
                <a:solidFill>
                  <a:schemeClr val="tx1"/>
                </a:solidFill>
                <a:latin typeface="Calibri" panose="020F0502020204030204" pitchFamily="34" charset="0"/>
                <a:cs typeface="Calibri" panose="020F0502020204030204" pitchFamily="34" charset="0"/>
              </a:rPr>
              <a:t>Objective:</a:t>
            </a:r>
            <a:endParaRPr lang="en-US" sz="2000" dirty="0">
              <a:solidFill>
                <a:srgbClr val="C00000"/>
              </a:solidFill>
              <a:latin typeface="Calibri" panose="020F0502020204030204" pitchFamily="34" charset="0"/>
              <a:cs typeface="Calibri" panose="020F0502020204030204" pitchFamily="34" charset="0"/>
            </a:endParaRPr>
          </a:p>
          <a:p>
            <a:pPr algn="just"/>
            <a:endParaRPr lang="en-US" sz="2000" b="1" u="sng" dirty="0">
              <a:solidFill>
                <a:schemeClr val="tx1"/>
              </a:solidFill>
              <a:latin typeface="Calibri" panose="020F0502020204030204" pitchFamily="34" charset="0"/>
              <a:cs typeface="Calibri" panose="020F0502020204030204" pitchFamily="34" charset="0"/>
            </a:endParaRPr>
          </a:p>
          <a:p>
            <a:pPr algn="just"/>
            <a:endParaRPr lang="en-US" sz="2000" b="1" u="sng" dirty="0">
              <a:solidFill>
                <a:schemeClr val="tx1"/>
              </a:solidFill>
              <a:latin typeface="Calibri" panose="020F0502020204030204" pitchFamily="34" charset="0"/>
              <a:cs typeface="Calibri" panose="020F0502020204030204" pitchFamily="34" charset="0"/>
            </a:endParaRPr>
          </a:p>
          <a:p>
            <a:pPr algn="just"/>
            <a:endParaRPr lang="en-US" sz="2000" b="1" u="sng" dirty="0">
              <a:solidFill>
                <a:schemeClr val="tx1"/>
              </a:solidFill>
              <a:latin typeface="Calibri" panose="020F0502020204030204" pitchFamily="34" charset="0"/>
              <a:cs typeface="Calibri" panose="020F0502020204030204" pitchFamily="34" charset="0"/>
            </a:endParaRPr>
          </a:p>
          <a:p>
            <a:pPr algn="just"/>
            <a:r>
              <a:rPr lang="en-US" sz="2000" b="1" u="sng" dirty="0">
                <a:solidFill>
                  <a:schemeClr val="tx1"/>
                </a:solidFill>
                <a:latin typeface="Calibri" panose="020F0502020204030204" pitchFamily="34" charset="0"/>
                <a:cs typeface="Calibri" panose="020F0502020204030204" pitchFamily="34" charset="0"/>
              </a:rPr>
              <a:t>Decision variables:</a:t>
            </a:r>
            <a:endParaRPr lang="en-US" sz="2000" dirty="0">
              <a:solidFill>
                <a:srgbClr val="C00000"/>
              </a:solidFill>
              <a:latin typeface="Calibri" panose="020F0502020204030204" pitchFamily="34" charset="0"/>
              <a:cs typeface="Calibri" panose="020F0502020204030204" pitchFamily="34" charset="0"/>
            </a:endParaRPr>
          </a:p>
          <a:p>
            <a:pPr algn="just"/>
            <a:endParaRPr lang="en-US" sz="2000" dirty="0">
              <a:solidFill>
                <a:srgbClr val="C00000"/>
              </a:solidFill>
              <a:latin typeface="Calibri" panose="020F0502020204030204" pitchFamily="34" charset="0"/>
              <a:cs typeface="Calibri" panose="020F0502020204030204" pitchFamily="34" charset="0"/>
            </a:endParaRPr>
          </a:p>
          <a:p>
            <a:pPr algn="just"/>
            <a:r>
              <a:rPr lang="en-US" sz="2000" b="1" u="sng" dirty="0">
                <a:solidFill>
                  <a:schemeClr val="tx1"/>
                </a:solidFill>
                <a:latin typeface="Calibri" panose="020F0502020204030204" pitchFamily="34" charset="0"/>
                <a:cs typeface="Calibri" panose="020F0502020204030204" pitchFamily="34" charset="0"/>
              </a:rPr>
              <a:t>Random variables</a:t>
            </a:r>
            <a:r>
              <a:rPr lang="en-US" sz="2000" b="1" dirty="0">
                <a:solidFill>
                  <a:schemeClr val="tx1"/>
                </a:solidFill>
                <a:latin typeface="Calibri" panose="020F0502020204030204" pitchFamily="34" charset="0"/>
                <a:cs typeface="Calibri" panose="020F0502020204030204" pitchFamily="34" charset="0"/>
              </a:rPr>
              <a:t>:</a:t>
            </a:r>
            <a:endParaRPr lang="en-US" sz="2000" dirty="0">
              <a:solidFill>
                <a:srgbClr val="C00000"/>
              </a:solidFill>
              <a:latin typeface="Calibri" panose="020F0502020204030204" pitchFamily="34" charset="0"/>
              <a:cs typeface="Calibri" panose="020F0502020204030204" pitchFamily="34" charset="0"/>
            </a:endParaRPr>
          </a:p>
          <a:p>
            <a:pPr marL="14288"/>
            <a:r>
              <a:rPr lang="en-US" sz="2000" b="1" dirty="0">
                <a:solidFill>
                  <a:srgbClr val="C00000"/>
                </a:solidFill>
                <a:latin typeface="Calibri" panose="020F0502020204030204" pitchFamily="34" charset="0"/>
                <a:cs typeface="Calibri" panose="020F0502020204030204" pitchFamily="34" charset="0"/>
              </a:rPr>
              <a:t>	</a:t>
            </a:r>
            <a:endParaRPr lang="en-US" sz="2000" dirty="0">
              <a:solidFill>
                <a:srgbClr val="C00000"/>
              </a:solidFill>
              <a:latin typeface="Calibri" panose="020F0502020204030204" pitchFamily="34" charset="0"/>
              <a:cs typeface="Calibri" panose="020F0502020204030204" pitchFamily="34" charset="0"/>
            </a:endParaRPr>
          </a:p>
          <a:p>
            <a:pPr algn="just"/>
            <a:endParaRPr lang="en-US" sz="2000" dirty="0">
              <a:solidFill>
                <a:srgbClr val="C00000"/>
              </a:solidFill>
              <a:latin typeface="Calibri" panose="020F0502020204030204" pitchFamily="34" charset="0"/>
              <a:cs typeface="Calibri" panose="020F0502020204030204" pitchFamily="34" charset="0"/>
            </a:endParaRPr>
          </a:p>
          <a:p>
            <a:pPr algn="just"/>
            <a:endParaRPr lang="en-US" sz="2000" dirty="0">
              <a:solidFill>
                <a:srgbClr val="C00000"/>
              </a:solidFill>
              <a:latin typeface="Calibri" panose="020F0502020204030204" pitchFamily="34" charset="0"/>
              <a:cs typeface="Calibri" panose="020F0502020204030204" pitchFamily="34" charset="0"/>
            </a:endParaRPr>
          </a:p>
          <a:p>
            <a:pPr algn="just"/>
            <a:endParaRPr lang="en-US" sz="2000" dirty="0">
              <a:solidFill>
                <a:srgbClr val="C00000"/>
              </a:solidFill>
              <a:latin typeface="Calibri" panose="020F0502020204030204" pitchFamily="34" charset="0"/>
              <a:cs typeface="Calibri" panose="020F0502020204030204" pitchFamily="34" charset="0"/>
            </a:endParaRPr>
          </a:p>
          <a:p>
            <a:pPr algn="just"/>
            <a:endParaRPr lang="en-US" sz="2000" dirty="0">
              <a:solidFill>
                <a:srgbClr val="C00000"/>
              </a:solidFill>
              <a:latin typeface="Calibri" panose="020F0502020204030204" pitchFamily="34" charset="0"/>
              <a:cs typeface="Calibri" panose="020F0502020204030204" pitchFamily="34" charset="0"/>
            </a:endParaRPr>
          </a:p>
          <a:p>
            <a:pPr algn="just"/>
            <a:r>
              <a:rPr lang="en-US" sz="2000" b="1" u="sng" dirty="0">
                <a:solidFill>
                  <a:schemeClr val="tx1"/>
                </a:solidFill>
                <a:latin typeface="Calibri" panose="020F0502020204030204" pitchFamily="34" charset="0"/>
                <a:cs typeface="Calibri" panose="020F0502020204030204" pitchFamily="34" charset="0"/>
              </a:rPr>
              <a:t>Constraints:</a:t>
            </a:r>
            <a:endParaRPr lang="en-US" sz="2000" dirty="0">
              <a:solidFill>
                <a:srgbClr val="C000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BA2AE708-B60E-1E42-9A8D-8A27D0907B67}"/>
              </a:ext>
            </a:extLst>
          </p:cNvPr>
          <p:cNvSpPr/>
          <p:nvPr/>
        </p:nvSpPr>
        <p:spPr>
          <a:xfrm>
            <a:off x="1571171" y="1600200"/>
            <a:ext cx="7239000" cy="707886"/>
          </a:xfrm>
          <a:prstGeom prst="rect">
            <a:avLst/>
          </a:prstGeom>
        </p:spPr>
        <p:txBody>
          <a:bodyPr wrap="square">
            <a:spAutoFit/>
          </a:bodyPr>
          <a:lstStyle/>
          <a:p>
            <a:pPr lvl="0" algn="just"/>
            <a:r>
              <a:rPr lang="en-US" sz="2000" dirty="0">
                <a:solidFill>
                  <a:srgbClr val="C00000"/>
                </a:solidFill>
                <a:latin typeface="Calibri" panose="020F0502020204030204" pitchFamily="34" charset="0"/>
                <a:cs typeface="Calibri" panose="020F0502020204030204" pitchFamily="34" charset="0"/>
              </a:rPr>
              <a:t>Maximize Profit.</a:t>
            </a:r>
            <a:endParaRPr lang="en-US" sz="2000" b="1" u="sng" dirty="0">
              <a:latin typeface="Calibri" panose="020F0502020204030204" pitchFamily="34" charset="0"/>
              <a:cs typeface="Calibri" panose="020F0502020204030204" pitchFamily="34" charset="0"/>
            </a:endParaRPr>
          </a:p>
          <a:p>
            <a:pPr lvl="0" algn="just"/>
            <a:endParaRPr lang="en-US" sz="2000" dirty="0">
              <a:solidFill>
                <a:srgbClr val="C0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31D2EB4-F0CC-7B42-9863-6B3AB55CD59D}"/>
              </a:ext>
            </a:extLst>
          </p:cNvPr>
          <p:cNvSpPr/>
          <p:nvPr/>
        </p:nvSpPr>
        <p:spPr>
          <a:xfrm>
            <a:off x="2514600" y="2800290"/>
            <a:ext cx="1986762" cy="400110"/>
          </a:xfrm>
          <a:prstGeom prst="rect">
            <a:avLst/>
          </a:prstGeom>
        </p:spPr>
        <p:txBody>
          <a:bodyPr wrap="none">
            <a:spAutoFit/>
          </a:bodyPr>
          <a:lstStyle/>
          <a:p>
            <a:r>
              <a:rPr lang="en-US" sz="2000" dirty="0">
                <a:solidFill>
                  <a:srgbClr val="C00000"/>
                </a:solidFill>
                <a:latin typeface="Calibri" panose="020F0502020204030204" pitchFamily="34" charset="0"/>
                <a:cs typeface="Calibri" panose="020F0502020204030204" pitchFamily="34" charset="0"/>
              </a:rPr>
              <a:t>Quantity ordered</a:t>
            </a:r>
            <a:endParaRPr lang="en-US" dirty="0"/>
          </a:p>
        </p:txBody>
      </p:sp>
      <p:sp>
        <p:nvSpPr>
          <p:cNvPr id="5" name="Rectangle 4">
            <a:extLst>
              <a:ext uri="{FF2B5EF4-FFF2-40B4-BE49-F238E27FC236}">
                <a16:creationId xmlns:a16="http://schemas.microsoft.com/office/drawing/2014/main" id="{76CAE798-4061-2E49-9B35-7EF32B015D61}"/>
              </a:ext>
            </a:extLst>
          </p:cNvPr>
          <p:cNvSpPr/>
          <p:nvPr/>
        </p:nvSpPr>
        <p:spPr>
          <a:xfrm>
            <a:off x="2514600" y="3429000"/>
            <a:ext cx="6553200" cy="400110"/>
          </a:xfrm>
          <a:prstGeom prst="rect">
            <a:avLst/>
          </a:prstGeom>
        </p:spPr>
        <p:txBody>
          <a:bodyPr wrap="square">
            <a:spAutoFit/>
          </a:bodyPr>
          <a:lstStyle/>
          <a:p>
            <a:pPr lvl="0" algn="just"/>
            <a:r>
              <a:rPr lang="en-US" sz="2000" dirty="0">
                <a:solidFill>
                  <a:srgbClr val="C00000"/>
                </a:solidFill>
                <a:latin typeface="Calibri" panose="020F0502020204030204" pitchFamily="34" charset="0"/>
                <a:cs typeface="Calibri" panose="020F0502020204030204" pitchFamily="34" charset="0"/>
              </a:rPr>
              <a:t>Demand. Can be 100, 200 or 300 with equal probabilities</a:t>
            </a:r>
          </a:p>
        </p:txBody>
      </p:sp>
      <p:sp>
        <p:nvSpPr>
          <p:cNvPr id="6" name="Rectangle 5">
            <a:extLst>
              <a:ext uri="{FF2B5EF4-FFF2-40B4-BE49-F238E27FC236}">
                <a16:creationId xmlns:a16="http://schemas.microsoft.com/office/drawing/2014/main" id="{200E29A0-33BC-5D41-9949-60FD9F790BBF}"/>
              </a:ext>
            </a:extLst>
          </p:cNvPr>
          <p:cNvSpPr/>
          <p:nvPr/>
        </p:nvSpPr>
        <p:spPr>
          <a:xfrm>
            <a:off x="628650" y="4230469"/>
            <a:ext cx="7886700" cy="646331"/>
          </a:xfrm>
          <a:prstGeom prst="rect">
            <a:avLst/>
          </a:prstGeom>
        </p:spPr>
        <p:txBody>
          <a:bodyPr wrap="square">
            <a:spAutoFit/>
          </a:bodyPr>
          <a:lstStyle/>
          <a:p>
            <a:pPr marL="14288" lvl="0"/>
            <a:r>
              <a:rPr lang="en-US" sz="1800" b="1" i="1" dirty="0">
                <a:solidFill>
                  <a:srgbClr val="C00000"/>
                </a:solidFill>
                <a:latin typeface="Calibri" panose="020F0502020204030204" pitchFamily="34" charset="0"/>
                <a:cs typeface="Calibri" panose="020F0502020204030204" pitchFamily="34" charset="0"/>
              </a:rPr>
              <a:t>Note: you cannot sell more than you have ordered or more than demanded </a:t>
            </a:r>
            <a:r>
              <a:rPr lang="en-US" sz="1800" b="1" i="1" dirty="0">
                <a:solidFill>
                  <a:srgbClr val="C00000"/>
                </a:solidFill>
                <a:latin typeface="Calibri" panose="020F0502020204030204" pitchFamily="34" charset="0"/>
                <a:cs typeface="Calibri" panose="020F0502020204030204" pitchFamily="34" charset="0"/>
                <a:sym typeface="Wingdings" pitchFamily="2" charset="2"/>
              </a:rPr>
              <a:t> </a:t>
            </a:r>
          </a:p>
          <a:p>
            <a:pPr marL="14288" lvl="2"/>
            <a:r>
              <a:rPr lang="en-US" sz="1800" b="1" i="1" dirty="0">
                <a:solidFill>
                  <a:srgbClr val="C00000"/>
                </a:solidFill>
                <a:latin typeface="Calibri" panose="020F0502020204030204" pitchFamily="34" charset="0"/>
                <a:cs typeface="Calibri" panose="020F0502020204030204" pitchFamily="34" charset="0"/>
                <a:sym typeface="Wingdings" pitchFamily="2" charset="2"/>
              </a:rPr>
              <a:t>	</a:t>
            </a:r>
            <a:r>
              <a:rPr lang="en-US" sz="1800" i="1" dirty="0">
                <a:solidFill>
                  <a:srgbClr val="C00000"/>
                </a:solidFill>
                <a:latin typeface="Calibri" panose="020F0502020204030204" pitchFamily="34" charset="0"/>
                <a:cs typeface="Calibri" panose="020F0502020204030204" pitchFamily="34" charset="0"/>
                <a:sym typeface="Wingdings" pitchFamily="2" charset="2"/>
              </a:rPr>
              <a:t>quantity sold = min{quantity ordered, demand} </a:t>
            </a:r>
          </a:p>
        </p:txBody>
      </p:sp>
      <p:sp>
        <p:nvSpPr>
          <p:cNvPr id="7" name="Rectangle 6">
            <a:extLst>
              <a:ext uri="{FF2B5EF4-FFF2-40B4-BE49-F238E27FC236}">
                <a16:creationId xmlns:a16="http://schemas.microsoft.com/office/drawing/2014/main" id="{C1B666BF-B320-6B4B-A404-BFD3A193CAF6}"/>
              </a:ext>
            </a:extLst>
          </p:cNvPr>
          <p:cNvSpPr/>
          <p:nvPr/>
        </p:nvSpPr>
        <p:spPr>
          <a:xfrm>
            <a:off x="2057400" y="5257800"/>
            <a:ext cx="5181600" cy="707886"/>
          </a:xfrm>
          <a:prstGeom prst="rect">
            <a:avLst/>
          </a:prstGeom>
        </p:spPr>
        <p:txBody>
          <a:bodyPr wrap="square">
            <a:spAutoFit/>
          </a:bodyPr>
          <a:lstStyle/>
          <a:p>
            <a:r>
              <a:rPr lang="en-US" sz="2000" dirty="0">
                <a:solidFill>
                  <a:srgbClr val="C00000"/>
                </a:solidFill>
                <a:latin typeface="Calibri" panose="020F0502020204030204" pitchFamily="34" charset="0"/>
                <a:cs typeface="Calibri" panose="020F0502020204030204" pitchFamily="34" charset="0"/>
              </a:rPr>
              <a:t>Order quantity can be 100, 200 or 300 cases </a:t>
            </a:r>
            <a:br>
              <a:rPr lang="en-US" sz="2000" dirty="0">
                <a:solidFill>
                  <a:srgbClr val="C00000"/>
                </a:solidFill>
                <a:latin typeface="Calibri" panose="020F0502020204030204" pitchFamily="34" charset="0"/>
                <a:cs typeface="Calibri" panose="020F0502020204030204" pitchFamily="34" charset="0"/>
              </a:rPr>
            </a:br>
            <a:r>
              <a:rPr lang="en-US" sz="2000" dirty="0">
                <a:solidFill>
                  <a:srgbClr val="C00000"/>
                </a:solidFill>
                <a:latin typeface="Calibri" panose="020F0502020204030204" pitchFamily="34" charset="0"/>
                <a:cs typeface="Calibri" panose="020F0502020204030204" pitchFamily="34" charset="0"/>
              </a:rPr>
              <a:t>(not 150 or 250 or any other number). </a:t>
            </a:r>
            <a:endParaRPr lang="en-US" dirty="0"/>
          </a:p>
        </p:txBody>
      </p:sp>
      <p:sp>
        <p:nvSpPr>
          <p:cNvPr id="12" name="Rectangle 11">
            <a:extLst>
              <a:ext uri="{FF2B5EF4-FFF2-40B4-BE49-F238E27FC236}">
                <a16:creationId xmlns:a16="http://schemas.microsoft.com/office/drawing/2014/main" id="{43742778-FE33-2544-84B3-CC9483E39142}"/>
              </a:ext>
            </a:extLst>
          </p:cNvPr>
          <p:cNvSpPr/>
          <p:nvPr/>
        </p:nvSpPr>
        <p:spPr>
          <a:xfrm>
            <a:off x="1600200" y="1905000"/>
            <a:ext cx="7239000" cy="707886"/>
          </a:xfrm>
          <a:prstGeom prst="rect">
            <a:avLst/>
          </a:prstGeom>
        </p:spPr>
        <p:txBody>
          <a:bodyPr wrap="square">
            <a:spAutoFit/>
          </a:bodyPr>
          <a:lstStyle/>
          <a:p>
            <a:pPr lvl="0" algn="just"/>
            <a:r>
              <a:rPr lang="en-US" sz="2000" dirty="0">
                <a:solidFill>
                  <a:srgbClr val="C00000"/>
                </a:solidFill>
                <a:latin typeface="Calibri" panose="020F0502020204030204" pitchFamily="34" charset="0"/>
                <a:cs typeface="Calibri" panose="020F0502020204030204" pitchFamily="34" charset="0"/>
              </a:rPr>
              <a:t>Profit  =     quantity sold * unit revenue –  </a:t>
            </a:r>
          </a:p>
          <a:p>
            <a:pPr marL="1095375" lvl="0" algn="just"/>
            <a:r>
              <a:rPr lang="en-US" sz="2000" dirty="0">
                <a:solidFill>
                  <a:srgbClr val="C00000"/>
                </a:solidFill>
                <a:latin typeface="Calibri" panose="020F0502020204030204" pitchFamily="34" charset="0"/>
                <a:cs typeface="Calibri" panose="020F0502020204030204" pitchFamily="34" charset="0"/>
              </a:rPr>
              <a:t>quantity ordered * unit cost</a:t>
            </a:r>
          </a:p>
        </p:txBody>
      </p:sp>
    </p:spTree>
    <p:extLst>
      <p:ext uri="{BB962C8B-B14F-4D97-AF65-F5344CB8AC3E}">
        <p14:creationId xmlns:p14="http://schemas.microsoft.com/office/powerpoint/2010/main" val="248467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3838"/>
            <a:ext cx="8534400" cy="1325563"/>
          </a:xfrm>
        </p:spPr>
        <p:txBody>
          <a:bodyPr>
            <a:normAutofit/>
          </a:bodyPr>
          <a:lstStyle/>
          <a:p>
            <a:pPr algn="ctr"/>
            <a:r>
              <a:rPr lang="en-US" sz="4000" dirty="0"/>
              <a:t>Brilliant Color: Decision Tree Approach</a:t>
            </a:r>
          </a:p>
        </p:txBody>
      </p:sp>
      <p:sp>
        <p:nvSpPr>
          <p:cNvPr id="21" name="Rectangle 6"/>
          <p:cNvSpPr>
            <a:spLocks noChangeArrowheads="1"/>
          </p:cNvSpPr>
          <p:nvPr/>
        </p:nvSpPr>
        <p:spPr bwMode="auto">
          <a:xfrm>
            <a:off x="1249425" y="4029666"/>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6" name="TextBox 5"/>
          <p:cNvSpPr txBox="1"/>
          <p:nvPr/>
        </p:nvSpPr>
        <p:spPr>
          <a:xfrm>
            <a:off x="76200" y="2694882"/>
            <a:ext cx="1876550" cy="1323439"/>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How much</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order? </a:t>
            </a:r>
            <a:r>
              <a:rPr lang="en-US" sz="1600" b="1" u="sng" dirty="0">
                <a:solidFill>
                  <a:srgbClr val="00B050"/>
                </a:solidFill>
                <a:latin typeface="Calibri" panose="020F0502020204030204" pitchFamily="34" charset="0"/>
                <a:cs typeface="Calibri" panose="020F0502020204030204" pitchFamily="34" charset="0"/>
              </a:rPr>
              <a:t>Answer: </a:t>
            </a:r>
            <a:r>
              <a:rPr lang="en-US" sz="1600" b="1" dirty="0">
                <a:solidFill>
                  <a:srgbClr val="00B050"/>
                </a:solidFill>
                <a:latin typeface="Calibri" panose="020F0502020204030204" pitchFamily="34" charset="0"/>
                <a:cs typeface="Calibri" panose="020F0502020204030204" pitchFamily="34" charset="0"/>
              </a:rPr>
              <a:t>to maximize expected profit, order 300 cases </a:t>
            </a:r>
          </a:p>
        </p:txBody>
      </p:sp>
      <mc:AlternateContent xmlns:mc="http://schemas.openxmlformats.org/markup-compatibility/2006" xmlns:a14="http://schemas.microsoft.com/office/drawing/2010/main">
        <mc:Choice Requires="a14">
          <p:sp>
            <p:nvSpPr>
              <p:cNvPr id="37" name="TextBox 36"/>
              <p:cNvSpPr txBox="1"/>
              <p:nvPr/>
            </p:nvSpPr>
            <p:spPr>
              <a:xfrm>
                <a:off x="5029200" y="1219200"/>
                <a:ext cx="3949759" cy="830997"/>
              </a:xfrm>
              <a:prstGeom prst="rect">
                <a:avLst/>
              </a:prstGeom>
              <a:noFill/>
            </p:spPr>
            <p:txBody>
              <a:bodyPr wrap="square" rtlCol="0">
                <a:spAutoFit/>
              </a:bodyPr>
              <a:lstStyle/>
              <a:p>
                <a:pPr algn="r"/>
                <a:r>
                  <a:rPr lang="en-US" sz="1600" b="1" dirty="0">
                    <a:solidFill>
                      <a:srgbClr val="C00000"/>
                    </a:solidFill>
                    <a:latin typeface="Calibri" panose="020F0502020204030204" pitchFamily="34" charset="0"/>
                    <a:cs typeface="Calibri" panose="020F0502020204030204" pitchFamily="34" charset="0"/>
                  </a:rPr>
                  <a:t>Profit: </a:t>
                </a:r>
                <a:br>
                  <a:rPr lang="en-US" sz="1600" b="1" dirty="0">
                    <a:solidFill>
                      <a:srgbClr val="C00000"/>
                    </a:solidFill>
                    <a:latin typeface="Calibri" panose="020F0502020204030204" pitchFamily="34" charset="0"/>
                    <a:cs typeface="Calibri" panose="020F0502020204030204" pitchFamily="34" charset="0"/>
                  </a:rPr>
                </a:br>
                <a:r>
                  <a:rPr lang="en-US" sz="1600" b="1" dirty="0">
                    <a:solidFill>
                      <a:srgbClr val="C00000"/>
                    </a:solidFill>
                    <a:latin typeface="Calibri" panose="020F0502020204030204" pitchFamily="34" charset="0"/>
                    <a:cs typeface="Calibri" panose="020F0502020204030204" pitchFamily="34" charset="0"/>
                  </a:rPr>
                  <a:t>quantity sold * 100 </a:t>
                </a:r>
                <a14:m>
                  <m:oMath xmlns:m="http://schemas.openxmlformats.org/officeDocument/2006/math">
                    <m:r>
                      <a:rPr lang="en-US" sz="1600" b="1" i="1" dirty="0" smtClean="0">
                        <a:solidFill>
                          <a:srgbClr val="C00000"/>
                        </a:solidFill>
                        <a:latin typeface="Cambria Math" panose="02040503050406030204" pitchFamily="18" charset="0"/>
                        <a:cs typeface="Calibri" panose="020F0502020204030204" pitchFamily="34" charset="0"/>
                      </a:rPr>
                      <m:t>−</m:t>
                    </m:r>
                  </m:oMath>
                </a14:m>
                <a:r>
                  <a:rPr lang="en-US" sz="1600" b="1" dirty="0">
                    <a:solidFill>
                      <a:srgbClr val="C00000"/>
                    </a:solidFill>
                    <a:latin typeface="Calibri" panose="020F0502020204030204" pitchFamily="34" charset="0"/>
                    <a:cs typeface="Calibri" panose="020F0502020204030204" pitchFamily="34" charset="0"/>
                  </a:rPr>
                  <a:t> quantity ordered * 25</a:t>
                </a:r>
              </a:p>
              <a:p>
                <a:pPr algn="r"/>
                <a:endParaRPr lang="en-US" sz="1600" b="1" dirty="0">
                  <a:solidFill>
                    <a:srgbClr val="C00000"/>
                  </a:solidFill>
                  <a:latin typeface="Calibri" panose="020F0502020204030204" pitchFamily="34" charset="0"/>
                  <a:cs typeface="Calibri" panose="020F0502020204030204" pitchFamily="34"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5029200" y="1219200"/>
                <a:ext cx="3949759" cy="830997"/>
              </a:xfrm>
              <a:prstGeom prst="rect">
                <a:avLst/>
              </a:prstGeom>
              <a:blipFill>
                <a:blip r:embed="rId3"/>
                <a:stretch>
                  <a:fillRect t="-3030" r="-1923"/>
                </a:stretch>
              </a:blipFill>
            </p:spPr>
            <p:txBody>
              <a:bodyPr/>
              <a:lstStyle/>
              <a:p>
                <a:r>
                  <a:rPr lang="en-US">
                    <a:noFill/>
                  </a:rPr>
                  <a:t> </a:t>
                </a:r>
              </a:p>
            </p:txBody>
          </p:sp>
        </mc:Fallback>
      </mc:AlternateContent>
      <p:sp>
        <p:nvSpPr>
          <p:cNvPr id="41" name="TextBox 40"/>
          <p:cNvSpPr txBox="1"/>
          <p:nvPr/>
        </p:nvSpPr>
        <p:spPr>
          <a:xfrm rot="20065767">
            <a:off x="2574854" y="3021196"/>
            <a:ext cx="1031436" cy="338554"/>
          </a:xfrm>
          <a:prstGeom prst="rect">
            <a:avLst/>
          </a:prstGeom>
          <a:noFill/>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Order 100</a:t>
            </a:r>
            <a:endParaRPr lang="en-US" dirty="0">
              <a:solidFill>
                <a:schemeClr val="tx1"/>
              </a:solidFill>
              <a:latin typeface="Calibri" panose="020F0502020204030204" pitchFamily="34" charset="0"/>
              <a:cs typeface="Calibri" panose="020F0502020204030204" pitchFamily="34" charset="0"/>
            </a:endParaRPr>
          </a:p>
        </p:txBody>
      </p:sp>
      <p:sp>
        <p:nvSpPr>
          <p:cNvPr id="29" name="Oval 16"/>
          <p:cNvSpPr>
            <a:spLocks noChangeArrowheads="1"/>
          </p:cNvSpPr>
          <p:nvPr/>
        </p:nvSpPr>
        <p:spPr bwMode="auto">
          <a:xfrm>
            <a:off x="4791597" y="2863110"/>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8" name="Group 7"/>
          <p:cNvGrpSpPr/>
          <p:nvPr/>
        </p:nvGrpSpPr>
        <p:grpSpPr>
          <a:xfrm>
            <a:off x="4943997" y="2265348"/>
            <a:ext cx="2051671" cy="1158791"/>
            <a:chOff x="5438317" y="1408097"/>
            <a:chExt cx="2051671" cy="1158791"/>
          </a:xfrm>
        </p:grpSpPr>
        <p:sp>
          <p:nvSpPr>
            <p:cNvPr id="26" name="Line 13"/>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7" name="Line 14"/>
            <p:cNvSpPr>
              <a:spLocks noChangeShapeType="1"/>
            </p:cNvSpPr>
            <p:nvPr/>
          </p:nvSpPr>
          <p:spPr bwMode="auto">
            <a:xfrm>
              <a:off x="5438317" y="2082060"/>
              <a:ext cx="1786411"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8" name="Line 15"/>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38" name="Isosceles Triangle 37"/>
            <p:cNvSpPr/>
            <p:nvPr/>
          </p:nvSpPr>
          <p:spPr bwMode="auto">
            <a:xfrm rot="16200000">
              <a:off x="7213399" y="194383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8" name="Isosceles Triangle 47"/>
            <p:cNvSpPr/>
            <p:nvPr/>
          </p:nvSpPr>
          <p:spPr bwMode="auto">
            <a:xfrm rot="16200000">
              <a:off x="7213949" y="160108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9" name="Isosceles Triangle 48"/>
            <p:cNvSpPr/>
            <p:nvPr/>
          </p:nvSpPr>
          <p:spPr bwMode="auto">
            <a:xfrm rot="16200000">
              <a:off x="7215671" y="2292571"/>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0" name="Line 14"/>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1" name="TextBox 50"/>
            <p:cNvSpPr txBox="1"/>
            <p:nvPr/>
          </p:nvSpPr>
          <p:spPr>
            <a:xfrm>
              <a:off x="5873959" y="1408097"/>
              <a:ext cx="1398140" cy="338554"/>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Demand = 100</a:t>
              </a:r>
              <a:endParaRPr lang="en-US">
                <a:solidFill>
                  <a:schemeClr val="tx1"/>
                </a:solidFill>
                <a:latin typeface="Calibri" panose="020F0502020204030204" pitchFamily="34" charset="0"/>
                <a:cs typeface="Calibri" panose="020F0502020204030204" pitchFamily="34" charset="0"/>
              </a:endParaRPr>
            </a:p>
          </p:txBody>
        </p:sp>
        <p:sp>
          <p:nvSpPr>
            <p:cNvPr id="52" name="Line 14"/>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3" name="TextBox 52"/>
            <p:cNvSpPr txBox="1"/>
            <p:nvPr/>
          </p:nvSpPr>
          <p:spPr>
            <a:xfrm>
              <a:off x="5875190" y="1766391"/>
              <a:ext cx="1398140" cy="338554"/>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Demand = 200</a:t>
              </a:r>
              <a:endParaRPr lang="en-US">
                <a:solidFill>
                  <a:schemeClr val="tx1"/>
                </a:solidFill>
                <a:latin typeface="Calibri" panose="020F0502020204030204" pitchFamily="34" charset="0"/>
                <a:cs typeface="Calibri" panose="020F0502020204030204" pitchFamily="34" charset="0"/>
              </a:endParaRPr>
            </a:p>
          </p:txBody>
        </p:sp>
        <p:sp>
          <p:nvSpPr>
            <p:cNvPr id="54" name="TextBox 53"/>
            <p:cNvSpPr txBox="1"/>
            <p:nvPr/>
          </p:nvSpPr>
          <p:spPr>
            <a:xfrm>
              <a:off x="5875190" y="2104945"/>
              <a:ext cx="1398140" cy="338554"/>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Demand = 300</a:t>
              </a:r>
              <a:endParaRPr lang="en-US">
                <a:solidFill>
                  <a:schemeClr val="tx1"/>
                </a:solidFill>
                <a:latin typeface="Calibri" panose="020F0502020204030204" pitchFamily="34" charset="0"/>
                <a:cs typeface="Calibri" panose="020F0502020204030204" pitchFamily="34" charset="0"/>
              </a:endParaRPr>
            </a:p>
          </p:txBody>
        </p:sp>
      </p:grpSp>
      <p:grpSp>
        <p:nvGrpSpPr>
          <p:cNvPr id="5" name="Group 4"/>
          <p:cNvGrpSpPr/>
          <p:nvPr/>
        </p:nvGrpSpPr>
        <p:grpSpPr>
          <a:xfrm>
            <a:off x="1401824" y="2941517"/>
            <a:ext cx="3421970" cy="2260667"/>
            <a:chOff x="1896145" y="2084266"/>
            <a:chExt cx="3421970" cy="2260667"/>
          </a:xfrm>
        </p:grpSpPr>
        <p:sp>
          <p:nvSpPr>
            <p:cNvPr id="22" name="Line 7"/>
            <p:cNvSpPr>
              <a:spLocks noChangeShapeType="1"/>
            </p:cNvSpPr>
            <p:nvPr/>
          </p:nvSpPr>
          <p:spPr bwMode="auto">
            <a:xfrm flipV="1">
              <a:off x="1896145" y="2084266"/>
              <a:ext cx="2547078" cy="1164349"/>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3" name="Line 8"/>
            <p:cNvSpPr>
              <a:spLocks noChangeShapeType="1"/>
            </p:cNvSpPr>
            <p:nvPr/>
          </p:nvSpPr>
          <p:spPr bwMode="auto">
            <a:xfrm flipV="1">
              <a:off x="1896145" y="3248615"/>
              <a:ext cx="3389765"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4" name="Line 9"/>
            <p:cNvSpPr>
              <a:spLocks noChangeShapeType="1"/>
            </p:cNvSpPr>
            <p:nvPr/>
          </p:nvSpPr>
          <p:spPr bwMode="auto">
            <a:xfrm>
              <a:off x="1896146" y="3248615"/>
              <a:ext cx="2585894" cy="1096318"/>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6" name="Line 8"/>
            <p:cNvSpPr>
              <a:spLocks noChangeShapeType="1"/>
            </p:cNvSpPr>
            <p:nvPr/>
          </p:nvSpPr>
          <p:spPr bwMode="auto">
            <a:xfrm>
              <a:off x="4475427" y="4344933"/>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3" name="Line 8"/>
            <p:cNvSpPr>
              <a:spLocks noChangeShapeType="1"/>
            </p:cNvSpPr>
            <p:nvPr/>
          </p:nvSpPr>
          <p:spPr bwMode="auto">
            <a:xfrm>
              <a:off x="4443223" y="2084267"/>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grpSp>
        <p:nvGrpSpPr>
          <p:cNvPr id="84" name="Group 83"/>
          <p:cNvGrpSpPr/>
          <p:nvPr/>
        </p:nvGrpSpPr>
        <p:grpSpPr>
          <a:xfrm>
            <a:off x="4782501" y="3628515"/>
            <a:ext cx="2204070" cy="965804"/>
            <a:chOff x="4084035" y="1215600"/>
            <a:chExt cx="2204070" cy="965804"/>
          </a:xfrm>
        </p:grpSpPr>
        <p:sp>
          <p:nvSpPr>
            <p:cNvPr id="85" name="Line 13"/>
            <p:cNvSpPr>
              <a:spLocks noChangeShapeType="1"/>
            </p:cNvSpPr>
            <p:nvPr/>
          </p:nvSpPr>
          <p:spPr bwMode="auto">
            <a:xfrm flipV="1">
              <a:off x="4236434" y="135275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6" name="Line 14"/>
            <p:cNvSpPr>
              <a:spLocks noChangeShapeType="1"/>
            </p:cNvSpPr>
            <p:nvPr/>
          </p:nvSpPr>
          <p:spPr bwMode="auto">
            <a:xfrm>
              <a:off x="4236434" y="1696576"/>
              <a:ext cx="1786411"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7" name="Line 15"/>
            <p:cNvSpPr>
              <a:spLocks noChangeShapeType="1"/>
            </p:cNvSpPr>
            <p:nvPr/>
          </p:nvSpPr>
          <p:spPr bwMode="auto">
            <a:xfrm>
              <a:off x="4236434" y="169657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8" name="Oval 16"/>
            <p:cNvSpPr>
              <a:spLocks noChangeArrowheads="1"/>
            </p:cNvSpPr>
            <p:nvPr/>
          </p:nvSpPr>
          <p:spPr bwMode="auto">
            <a:xfrm>
              <a:off x="4084035" y="1620376"/>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9" name="Isosceles Triangle 88"/>
            <p:cNvSpPr/>
            <p:nvPr/>
          </p:nvSpPr>
          <p:spPr bwMode="auto">
            <a:xfrm rot="16200000">
              <a:off x="6011516" y="155835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0" name="Isosceles Triangle 89"/>
            <p:cNvSpPr/>
            <p:nvPr/>
          </p:nvSpPr>
          <p:spPr bwMode="auto">
            <a:xfrm rot="16200000">
              <a:off x="6012066" y="121560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1" name="Isosceles Triangle 90"/>
            <p:cNvSpPr/>
            <p:nvPr/>
          </p:nvSpPr>
          <p:spPr bwMode="auto">
            <a:xfrm rot="16200000">
              <a:off x="6013788" y="1907087"/>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2" name="Line 14"/>
            <p:cNvSpPr>
              <a:spLocks noChangeShapeType="1"/>
            </p:cNvSpPr>
            <p:nvPr/>
          </p:nvSpPr>
          <p:spPr bwMode="auto">
            <a:xfrm>
              <a:off x="5031848" y="135246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4" name="Line 14"/>
            <p:cNvSpPr>
              <a:spLocks noChangeShapeType="1"/>
            </p:cNvSpPr>
            <p:nvPr/>
          </p:nvSpPr>
          <p:spPr bwMode="auto">
            <a:xfrm>
              <a:off x="5038672" y="204039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grpSp>
        <p:nvGrpSpPr>
          <p:cNvPr id="97" name="Group 96"/>
          <p:cNvGrpSpPr/>
          <p:nvPr/>
        </p:nvGrpSpPr>
        <p:grpSpPr>
          <a:xfrm>
            <a:off x="4803909" y="4720714"/>
            <a:ext cx="2204070" cy="965804"/>
            <a:chOff x="4084035" y="1215600"/>
            <a:chExt cx="2204070" cy="965804"/>
          </a:xfrm>
        </p:grpSpPr>
        <p:sp>
          <p:nvSpPr>
            <p:cNvPr id="98" name="Line 13"/>
            <p:cNvSpPr>
              <a:spLocks noChangeShapeType="1"/>
            </p:cNvSpPr>
            <p:nvPr/>
          </p:nvSpPr>
          <p:spPr bwMode="auto">
            <a:xfrm flipV="1">
              <a:off x="4236434" y="135275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9" name="Line 14"/>
            <p:cNvSpPr>
              <a:spLocks noChangeShapeType="1"/>
            </p:cNvSpPr>
            <p:nvPr/>
          </p:nvSpPr>
          <p:spPr bwMode="auto">
            <a:xfrm>
              <a:off x="4236434" y="1696576"/>
              <a:ext cx="1786411"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0" name="Line 15"/>
            <p:cNvSpPr>
              <a:spLocks noChangeShapeType="1"/>
            </p:cNvSpPr>
            <p:nvPr/>
          </p:nvSpPr>
          <p:spPr bwMode="auto">
            <a:xfrm>
              <a:off x="4236434" y="169657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1" name="Oval 16"/>
            <p:cNvSpPr>
              <a:spLocks noChangeArrowheads="1"/>
            </p:cNvSpPr>
            <p:nvPr/>
          </p:nvSpPr>
          <p:spPr bwMode="auto">
            <a:xfrm>
              <a:off x="4084035" y="1620376"/>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2" name="Isosceles Triangle 101"/>
            <p:cNvSpPr/>
            <p:nvPr/>
          </p:nvSpPr>
          <p:spPr bwMode="auto">
            <a:xfrm rot="16200000">
              <a:off x="6011516" y="155835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3" name="Isosceles Triangle 102"/>
            <p:cNvSpPr/>
            <p:nvPr/>
          </p:nvSpPr>
          <p:spPr bwMode="auto">
            <a:xfrm rot="16200000">
              <a:off x="6012066" y="121560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4" name="Isosceles Triangle 103"/>
            <p:cNvSpPr/>
            <p:nvPr/>
          </p:nvSpPr>
          <p:spPr bwMode="auto">
            <a:xfrm rot="16200000">
              <a:off x="6013788" y="1907087"/>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5" name="Line 14"/>
            <p:cNvSpPr>
              <a:spLocks noChangeShapeType="1"/>
            </p:cNvSpPr>
            <p:nvPr/>
          </p:nvSpPr>
          <p:spPr bwMode="auto">
            <a:xfrm>
              <a:off x="5031848" y="135246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7" name="Line 14"/>
            <p:cNvSpPr>
              <a:spLocks noChangeShapeType="1"/>
            </p:cNvSpPr>
            <p:nvPr/>
          </p:nvSpPr>
          <p:spPr bwMode="auto">
            <a:xfrm>
              <a:off x="5038672" y="204039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sp>
        <p:nvSpPr>
          <p:cNvPr id="124" name="TextBox 123"/>
          <p:cNvSpPr txBox="1"/>
          <p:nvPr/>
        </p:nvSpPr>
        <p:spPr>
          <a:xfrm rot="20069980">
            <a:off x="1430613" y="2566815"/>
            <a:ext cx="3261982" cy="523220"/>
          </a:xfrm>
          <a:prstGeom prst="rect">
            <a:avLst/>
          </a:prstGeom>
          <a:noFill/>
        </p:spPr>
        <p:txBody>
          <a:bodyPr wrap="none" rtlCol="0">
            <a:spAutoFit/>
          </a:bodyPr>
          <a:lstStyle/>
          <a:p>
            <a:pPr algn="r"/>
            <a:r>
              <a:rPr lang="en-US" sz="1400" dirty="0">
                <a:solidFill>
                  <a:srgbClr val="C00000"/>
                </a:solidFill>
                <a:latin typeface="Calibri" panose="020F0502020204030204" pitchFamily="34" charset="0"/>
                <a:cs typeface="Calibri" panose="020F0502020204030204" pitchFamily="34" charset="0"/>
              </a:rPr>
              <a:t>E[Pr.] = 0.33*7.5K + 0.33*7.5K + 0.33*7.5K</a:t>
            </a:r>
            <a:br>
              <a:rPr lang="en-US" sz="1400" dirty="0">
                <a:solidFill>
                  <a:srgbClr val="C00000"/>
                </a:solidFill>
                <a:latin typeface="Calibri" panose="020F0502020204030204" pitchFamily="34" charset="0"/>
                <a:cs typeface="Calibri" panose="020F0502020204030204" pitchFamily="34" charset="0"/>
              </a:rPr>
            </a:br>
            <a:r>
              <a:rPr lang="en-US" sz="1400" dirty="0">
                <a:solidFill>
                  <a:srgbClr val="C00000"/>
                </a:solidFill>
                <a:latin typeface="Calibri" panose="020F0502020204030204" pitchFamily="34" charset="0"/>
                <a:cs typeface="Calibri" panose="020F0502020204030204" pitchFamily="34" charset="0"/>
              </a:rPr>
              <a:t>= </a:t>
            </a:r>
            <a:r>
              <a:rPr lang="en-US" sz="1400" b="1" dirty="0">
                <a:solidFill>
                  <a:srgbClr val="C00000"/>
                </a:solidFill>
                <a:latin typeface="Calibri" panose="020F0502020204030204" pitchFamily="34" charset="0"/>
                <a:cs typeface="Calibri" panose="020F0502020204030204" pitchFamily="34" charset="0"/>
              </a:rPr>
              <a:t>7.5K</a:t>
            </a:r>
          </a:p>
        </p:txBody>
      </p:sp>
      <p:sp>
        <p:nvSpPr>
          <p:cNvPr id="128" name="TextBox 127"/>
          <p:cNvSpPr txBox="1"/>
          <p:nvPr/>
        </p:nvSpPr>
        <p:spPr>
          <a:xfrm>
            <a:off x="2193656" y="4114800"/>
            <a:ext cx="3076034" cy="523220"/>
          </a:xfrm>
          <a:prstGeom prst="rect">
            <a:avLst/>
          </a:prstGeom>
          <a:noFill/>
        </p:spPr>
        <p:txBody>
          <a:bodyPr wrap="none" rtlCol="0">
            <a:spAutoFit/>
          </a:bodyPr>
          <a:lstStyle/>
          <a:p>
            <a:pPr algn="r"/>
            <a:r>
              <a:rPr lang="en-US" sz="1400" dirty="0">
                <a:solidFill>
                  <a:srgbClr val="C00000"/>
                </a:solidFill>
                <a:latin typeface="Calibri" panose="020F0502020204030204" pitchFamily="34" charset="0"/>
                <a:cs typeface="Calibri" panose="020F0502020204030204" pitchFamily="34" charset="0"/>
              </a:rPr>
              <a:t>E[Pr.] = 0.33*5K + 0.33*15K + 0.33*15K </a:t>
            </a:r>
            <a:br>
              <a:rPr lang="en-US" sz="1400" dirty="0">
                <a:solidFill>
                  <a:srgbClr val="C00000"/>
                </a:solidFill>
                <a:latin typeface="Calibri" panose="020F0502020204030204" pitchFamily="34" charset="0"/>
                <a:cs typeface="Calibri" panose="020F0502020204030204" pitchFamily="34" charset="0"/>
              </a:rPr>
            </a:br>
            <a:r>
              <a:rPr lang="en-US" sz="1400" dirty="0">
                <a:solidFill>
                  <a:srgbClr val="C00000"/>
                </a:solidFill>
                <a:latin typeface="Calibri" panose="020F0502020204030204" pitchFamily="34" charset="0"/>
                <a:cs typeface="Calibri" panose="020F0502020204030204" pitchFamily="34" charset="0"/>
              </a:rPr>
              <a:t>		= </a:t>
            </a:r>
            <a:r>
              <a:rPr lang="en-US" sz="1400" b="1" dirty="0">
                <a:solidFill>
                  <a:srgbClr val="C00000"/>
                </a:solidFill>
                <a:latin typeface="Calibri" panose="020F0502020204030204" pitchFamily="34" charset="0"/>
                <a:cs typeface="Calibri" panose="020F0502020204030204" pitchFamily="34" charset="0"/>
              </a:rPr>
              <a:t>11.7K</a:t>
            </a:r>
            <a:endParaRPr lang="en-US" sz="1600" b="1" dirty="0">
              <a:solidFill>
                <a:srgbClr val="C00000"/>
              </a:solidFill>
              <a:latin typeface="Calibri" panose="020F0502020204030204" pitchFamily="34" charset="0"/>
              <a:cs typeface="Calibri" panose="020F0502020204030204" pitchFamily="34" charset="0"/>
            </a:endParaRPr>
          </a:p>
        </p:txBody>
      </p:sp>
      <p:sp>
        <p:nvSpPr>
          <p:cNvPr id="129" name="TextBox 128"/>
          <p:cNvSpPr txBox="1"/>
          <p:nvPr/>
        </p:nvSpPr>
        <p:spPr>
          <a:xfrm rot="1448177">
            <a:off x="1669201" y="5083993"/>
            <a:ext cx="3351750" cy="523220"/>
          </a:xfrm>
          <a:prstGeom prst="rect">
            <a:avLst/>
          </a:prstGeom>
          <a:noFill/>
        </p:spPr>
        <p:txBody>
          <a:bodyPr wrap="none" rtlCol="0">
            <a:spAutoFit/>
          </a:bodyPr>
          <a:lstStyle/>
          <a:p>
            <a:pPr algn="r"/>
            <a:r>
              <a:rPr lang="en-US" sz="1400" dirty="0">
                <a:solidFill>
                  <a:srgbClr val="C00000"/>
                </a:solidFill>
                <a:latin typeface="Calibri" panose="020F0502020204030204" pitchFamily="34" charset="0"/>
                <a:cs typeface="Calibri" panose="020F0502020204030204" pitchFamily="34" charset="0"/>
              </a:rPr>
              <a:t>E[Pr.] = 0.33*2.5 + 0.33*12.5K + 0.33*22.5K</a:t>
            </a:r>
            <a:br>
              <a:rPr lang="en-US" sz="1400" dirty="0">
                <a:solidFill>
                  <a:srgbClr val="C00000"/>
                </a:solidFill>
                <a:latin typeface="Calibri" panose="020F0502020204030204" pitchFamily="34" charset="0"/>
                <a:cs typeface="Calibri" panose="020F0502020204030204" pitchFamily="34" charset="0"/>
              </a:rPr>
            </a:br>
            <a:r>
              <a:rPr lang="en-US" sz="1400" dirty="0">
                <a:solidFill>
                  <a:srgbClr val="C00000"/>
                </a:solidFill>
                <a:latin typeface="Calibri" panose="020F0502020204030204" pitchFamily="34" charset="0"/>
                <a:cs typeface="Calibri" panose="020F0502020204030204" pitchFamily="34" charset="0"/>
              </a:rPr>
              <a:t>= </a:t>
            </a:r>
            <a:r>
              <a:rPr lang="en-US" sz="1400" b="1" dirty="0">
                <a:solidFill>
                  <a:srgbClr val="C00000"/>
                </a:solidFill>
                <a:latin typeface="Calibri" panose="020F0502020204030204" pitchFamily="34" charset="0"/>
                <a:cs typeface="Calibri" panose="020F0502020204030204" pitchFamily="34" charset="0"/>
              </a:rPr>
              <a:t>12.5K</a:t>
            </a:r>
          </a:p>
        </p:txBody>
      </p:sp>
      <p:sp>
        <p:nvSpPr>
          <p:cNvPr id="130" name="TextBox 129"/>
          <p:cNvSpPr txBox="1"/>
          <p:nvPr/>
        </p:nvSpPr>
        <p:spPr>
          <a:xfrm>
            <a:off x="1139492" y="4219643"/>
            <a:ext cx="663964" cy="338554"/>
          </a:xfrm>
          <a:prstGeom prst="rect">
            <a:avLst/>
          </a:prstGeom>
          <a:noFill/>
        </p:spPr>
        <p:txBody>
          <a:bodyPr wrap="none" rtlCol="0">
            <a:spAutoFit/>
          </a:bodyPr>
          <a:lstStyle/>
          <a:p>
            <a:r>
              <a:rPr lang="en-US" sz="1600" b="1" dirty="0">
                <a:solidFill>
                  <a:srgbClr val="00B050"/>
                </a:solidFill>
                <a:latin typeface="Calibri" panose="020F0502020204030204" pitchFamily="34" charset="0"/>
                <a:cs typeface="Calibri" panose="020F0502020204030204" pitchFamily="34" charset="0"/>
              </a:rPr>
              <a:t>12.5K</a:t>
            </a:r>
            <a:endParaRPr lang="en-US" b="1" dirty="0">
              <a:solidFill>
                <a:srgbClr val="00B050"/>
              </a:solidFill>
              <a:latin typeface="Calibri" panose="020F0502020204030204" pitchFamily="34" charset="0"/>
              <a:cs typeface="Calibri" panose="020F0502020204030204" pitchFamily="34" charset="0"/>
            </a:endParaRPr>
          </a:p>
        </p:txBody>
      </p:sp>
      <p:sp>
        <p:nvSpPr>
          <p:cNvPr id="131" name="TextBox 130"/>
          <p:cNvSpPr txBox="1"/>
          <p:nvPr/>
        </p:nvSpPr>
        <p:spPr>
          <a:xfrm>
            <a:off x="304800" y="5026223"/>
            <a:ext cx="1914242"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max(7.5K, 11.7K, 12.5K)</a:t>
            </a:r>
            <a:endParaRPr lang="en-US" sz="1600" dirty="0">
              <a:solidFill>
                <a:srgbClr val="C00000"/>
              </a:solidFill>
              <a:latin typeface="Calibri" panose="020F0502020204030204" pitchFamily="34" charset="0"/>
              <a:cs typeface="Calibri" panose="020F0502020204030204" pitchFamily="34" charset="0"/>
            </a:endParaRPr>
          </a:p>
        </p:txBody>
      </p:sp>
      <p:cxnSp>
        <p:nvCxnSpPr>
          <p:cNvPr id="132" name="Straight Arrow Connector 131"/>
          <p:cNvCxnSpPr>
            <a:endCxn id="130" idx="2"/>
          </p:cNvCxnSpPr>
          <p:nvPr/>
        </p:nvCxnSpPr>
        <p:spPr>
          <a:xfrm flipV="1">
            <a:off x="1320128" y="4558197"/>
            <a:ext cx="151346" cy="4368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D1A9732-AA99-FB44-A4D3-2E87199E5A3B}"/>
              </a:ext>
            </a:extLst>
          </p:cNvPr>
          <p:cNvSpPr txBox="1"/>
          <p:nvPr/>
        </p:nvSpPr>
        <p:spPr>
          <a:xfrm>
            <a:off x="2522455" y="3776246"/>
            <a:ext cx="1031436" cy="338554"/>
          </a:xfrm>
          <a:prstGeom prst="rect">
            <a:avLst/>
          </a:prstGeom>
          <a:noFill/>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Order 200</a:t>
            </a:r>
            <a:endParaRPr lang="en-US">
              <a:solidFill>
                <a:schemeClr val="tx1"/>
              </a:solidFill>
              <a:latin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76CCA32D-72E8-0842-9072-C2E3D0FCA5F0}"/>
              </a:ext>
            </a:extLst>
          </p:cNvPr>
          <p:cNvSpPr txBox="1"/>
          <p:nvPr/>
        </p:nvSpPr>
        <p:spPr>
          <a:xfrm>
            <a:off x="5394303" y="3477380"/>
            <a:ext cx="1398140" cy="338554"/>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Demand = 100</a:t>
            </a:r>
            <a:endParaRPr lang="en-US">
              <a:solidFill>
                <a:schemeClr val="tx1"/>
              </a:solidFill>
              <a:latin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67B6DAD7-C254-8642-84E8-2243D3D92450}"/>
              </a:ext>
            </a:extLst>
          </p:cNvPr>
          <p:cNvSpPr txBox="1"/>
          <p:nvPr/>
        </p:nvSpPr>
        <p:spPr>
          <a:xfrm>
            <a:off x="5395534" y="3835674"/>
            <a:ext cx="1398140" cy="338554"/>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Demand = 200</a:t>
            </a:r>
            <a:endParaRPr lang="en-US">
              <a:solidFill>
                <a:schemeClr val="tx1"/>
              </a:solidFill>
              <a:latin typeface="Calibri" panose="020F0502020204030204" pitchFamily="34" charset="0"/>
              <a:cs typeface="Calibri" panose="020F0502020204030204" pitchFamily="34" charset="0"/>
            </a:endParaRPr>
          </a:p>
        </p:txBody>
      </p:sp>
      <p:sp>
        <p:nvSpPr>
          <p:cNvPr id="73" name="TextBox 72">
            <a:extLst>
              <a:ext uri="{FF2B5EF4-FFF2-40B4-BE49-F238E27FC236}">
                <a16:creationId xmlns:a16="http://schemas.microsoft.com/office/drawing/2014/main" id="{E36E1D3F-8B45-3149-A8FD-5999998E10F6}"/>
              </a:ext>
            </a:extLst>
          </p:cNvPr>
          <p:cNvSpPr txBox="1"/>
          <p:nvPr/>
        </p:nvSpPr>
        <p:spPr>
          <a:xfrm>
            <a:off x="5395534" y="4174228"/>
            <a:ext cx="1398140" cy="338554"/>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Demand = 300</a:t>
            </a:r>
            <a:endParaRPr lang="en-US">
              <a:solidFill>
                <a:schemeClr val="tx1"/>
              </a:solidFill>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49B64695-DCDC-2C49-A1DE-6576C1671E2C}"/>
              </a:ext>
            </a:extLst>
          </p:cNvPr>
          <p:cNvSpPr txBox="1"/>
          <p:nvPr/>
        </p:nvSpPr>
        <p:spPr>
          <a:xfrm>
            <a:off x="5400947" y="4569864"/>
            <a:ext cx="1398140" cy="338554"/>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Demand = 100</a:t>
            </a:r>
            <a:endParaRPr lang="en-US">
              <a:solidFill>
                <a:schemeClr val="tx1"/>
              </a:solidFill>
              <a:latin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53848306-A5E3-A945-AB6C-4129ABAD7AD7}"/>
              </a:ext>
            </a:extLst>
          </p:cNvPr>
          <p:cNvSpPr txBox="1"/>
          <p:nvPr/>
        </p:nvSpPr>
        <p:spPr>
          <a:xfrm>
            <a:off x="5402178" y="4928158"/>
            <a:ext cx="1398140" cy="338554"/>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Demand = 200</a:t>
            </a:r>
            <a:endParaRPr lang="en-US">
              <a:solidFill>
                <a:schemeClr val="tx1"/>
              </a:solidFill>
              <a:latin typeface="Calibri" panose="020F0502020204030204" pitchFamily="34" charset="0"/>
              <a:cs typeface="Calibri" panose="020F0502020204030204" pitchFamily="34" charset="0"/>
            </a:endParaRPr>
          </a:p>
        </p:txBody>
      </p:sp>
      <p:sp>
        <p:nvSpPr>
          <p:cNvPr id="76" name="TextBox 75">
            <a:extLst>
              <a:ext uri="{FF2B5EF4-FFF2-40B4-BE49-F238E27FC236}">
                <a16:creationId xmlns:a16="http://schemas.microsoft.com/office/drawing/2014/main" id="{44EBD1A1-48E4-DE48-B552-E6DECD0E87C3}"/>
              </a:ext>
            </a:extLst>
          </p:cNvPr>
          <p:cNvSpPr txBox="1"/>
          <p:nvPr/>
        </p:nvSpPr>
        <p:spPr>
          <a:xfrm>
            <a:off x="5402178" y="5266712"/>
            <a:ext cx="1398140" cy="338554"/>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Demand = 300</a:t>
            </a:r>
            <a:endParaRPr lang="en-US">
              <a:solidFill>
                <a:schemeClr val="tx1"/>
              </a:solidFill>
              <a:latin typeface="Calibri" panose="020F0502020204030204" pitchFamily="34" charset="0"/>
              <a:cs typeface="Calibri" panose="020F0502020204030204" pitchFamily="34" charset="0"/>
            </a:endParaRPr>
          </a:p>
        </p:txBody>
      </p:sp>
      <p:sp>
        <p:nvSpPr>
          <p:cNvPr id="77" name="TextBox 76">
            <a:extLst>
              <a:ext uri="{FF2B5EF4-FFF2-40B4-BE49-F238E27FC236}">
                <a16:creationId xmlns:a16="http://schemas.microsoft.com/office/drawing/2014/main" id="{E507A50F-9A54-9145-A210-2365A5ABDE30}"/>
              </a:ext>
            </a:extLst>
          </p:cNvPr>
          <p:cNvSpPr txBox="1"/>
          <p:nvPr/>
        </p:nvSpPr>
        <p:spPr>
          <a:xfrm rot="1297012">
            <a:off x="2673484" y="4588761"/>
            <a:ext cx="1031436" cy="338554"/>
          </a:xfrm>
          <a:prstGeom prst="rect">
            <a:avLst/>
          </a:prstGeom>
          <a:noFill/>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Order 300</a:t>
            </a:r>
            <a:endParaRPr lang="en-US" dirty="0">
              <a:solidFill>
                <a:schemeClr val="tx1"/>
              </a:solidFill>
              <a:latin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F15519F1-59ED-3A4D-B00C-DF9779BD776A}"/>
              </a:ext>
            </a:extLst>
          </p:cNvPr>
          <p:cNvSpPr txBox="1"/>
          <p:nvPr/>
        </p:nvSpPr>
        <p:spPr>
          <a:xfrm>
            <a:off x="7018586" y="3602629"/>
            <a:ext cx="1963999"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100*100-200*25=5K</a:t>
            </a:r>
            <a:endParaRPr lang="en-US" dirty="0">
              <a:solidFill>
                <a:srgbClr val="C00000"/>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4A5AA465-5922-AF47-94B9-EF9DD4A518A0}"/>
              </a:ext>
            </a:extLst>
          </p:cNvPr>
          <p:cNvSpPr txBox="1"/>
          <p:nvPr/>
        </p:nvSpPr>
        <p:spPr>
          <a:xfrm>
            <a:off x="7010400" y="3955760"/>
            <a:ext cx="2016899"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200*100-200*25=15K</a:t>
            </a:r>
            <a:endParaRPr lang="en-US" dirty="0">
              <a:solidFill>
                <a:srgbClr val="C00000"/>
              </a:solidFill>
              <a:latin typeface="Calibri" panose="020F0502020204030204" pitchFamily="34" charset="0"/>
              <a:cs typeface="Calibri" panose="020F0502020204030204" pitchFamily="34" charset="0"/>
            </a:endParaRPr>
          </a:p>
        </p:txBody>
      </p:sp>
      <p:sp>
        <p:nvSpPr>
          <p:cNvPr id="80" name="TextBox 79">
            <a:extLst>
              <a:ext uri="{FF2B5EF4-FFF2-40B4-BE49-F238E27FC236}">
                <a16:creationId xmlns:a16="http://schemas.microsoft.com/office/drawing/2014/main" id="{8C78436C-64BB-3448-A3C0-9E9A79B05A56}"/>
              </a:ext>
            </a:extLst>
          </p:cNvPr>
          <p:cNvSpPr txBox="1"/>
          <p:nvPr/>
        </p:nvSpPr>
        <p:spPr>
          <a:xfrm>
            <a:off x="7014454" y="4308891"/>
            <a:ext cx="2016899"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200*100-200*25=15K</a:t>
            </a:r>
            <a:endParaRPr lang="en-US" dirty="0">
              <a:solidFill>
                <a:srgbClr val="C00000"/>
              </a:solidFill>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AD521C4A-928F-C349-846F-4400BEE9BE55}"/>
              </a:ext>
            </a:extLst>
          </p:cNvPr>
          <p:cNvSpPr txBox="1"/>
          <p:nvPr/>
        </p:nvSpPr>
        <p:spPr>
          <a:xfrm>
            <a:off x="7011603" y="4700856"/>
            <a:ext cx="2068195"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100*100-300*25=2.5K</a:t>
            </a:r>
            <a:endParaRPr lang="en-US" dirty="0">
              <a:solidFill>
                <a:srgbClr val="C00000"/>
              </a:solidFill>
              <a:latin typeface="Calibri" panose="020F050202020403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4D3B36BB-A5B1-C14D-AF18-35C2781FA36D}"/>
              </a:ext>
            </a:extLst>
          </p:cNvPr>
          <p:cNvSpPr txBox="1"/>
          <p:nvPr/>
        </p:nvSpPr>
        <p:spPr>
          <a:xfrm>
            <a:off x="7027601" y="5053987"/>
            <a:ext cx="2172390"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200*100-300*25=12.5K</a:t>
            </a:r>
            <a:endParaRPr lang="en-US" dirty="0">
              <a:solidFill>
                <a:srgbClr val="C00000"/>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0E3C290D-D7D7-C349-8A76-B6ADF20ECEF8}"/>
              </a:ext>
            </a:extLst>
          </p:cNvPr>
          <p:cNvSpPr txBox="1"/>
          <p:nvPr/>
        </p:nvSpPr>
        <p:spPr>
          <a:xfrm>
            <a:off x="7007471" y="5407118"/>
            <a:ext cx="2172390"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300*100-300*25=22.5K</a:t>
            </a:r>
            <a:endParaRPr lang="en-US" dirty="0">
              <a:solidFill>
                <a:srgbClr val="C00000"/>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2A01013D-C1BC-8D4B-A356-92D4E6C3370F}"/>
              </a:ext>
            </a:extLst>
          </p:cNvPr>
          <p:cNvGrpSpPr/>
          <p:nvPr/>
        </p:nvGrpSpPr>
        <p:grpSpPr>
          <a:xfrm>
            <a:off x="7010400" y="1992868"/>
            <a:ext cx="2073150" cy="1483096"/>
            <a:chOff x="7010400" y="1992868"/>
            <a:chExt cx="2073150" cy="1483096"/>
          </a:xfrm>
        </p:grpSpPr>
        <p:sp>
          <p:nvSpPr>
            <p:cNvPr id="110" name="TextBox 109"/>
            <p:cNvSpPr txBox="1"/>
            <p:nvPr/>
          </p:nvSpPr>
          <p:spPr>
            <a:xfrm>
              <a:off x="7014454" y="2431148"/>
              <a:ext cx="2068195"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100*100-100*25=7.5K</a:t>
              </a:r>
              <a:endParaRPr lang="en-US" dirty="0">
                <a:solidFill>
                  <a:srgbClr val="C00000"/>
                </a:solidFill>
                <a:latin typeface="Calibri" panose="020F0502020204030204" pitchFamily="34" charset="0"/>
                <a:cs typeface="Calibri" panose="020F0502020204030204" pitchFamily="34" charset="0"/>
              </a:endParaRPr>
            </a:p>
          </p:txBody>
        </p:sp>
        <p:sp>
          <p:nvSpPr>
            <p:cNvPr id="111" name="TextBox 110"/>
            <p:cNvSpPr txBox="1"/>
            <p:nvPr/>
          </p:nvSpPr>
          <p:spPr>
            <a:xfrm>
              <a:off x="7010400" y="2784279"/>
              <a:ext cx="2068195"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100*100-100*25=7.5K</a:t>
              </a:r>
            </a:p>
          </p:txBody>
        </p:sp>
        <p:sp>
          <p:nvSpPr>
            <p:cNvPr id="112" name="TextBox 111"/>
            <p:cNvSpPr txBox="1"/>
            <p:nvPr/>
          </p:nvSpPr>
          <p:spPr>
            <a:xfrm>
              <a:off x="7015355" y="3137410"/>
              <a:ext cx="2068195"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100*100-100*25=7.5K</a:t>
              </a:r>
            </a:p>
          </p:txBody>
        </p:sp>
        <p:sp>
          <p:nvSpPr>
            <p:cNvPr id="3" name="Rectangle 2">
              <a:extLst>
                <a:ext uri="{FF2B5EF4-FFF2-40B4-BE49-F238E27FC236}">
                  <a16:creationId xmlns:a16="http://schemas.microsoft.com/office/drawing/2014/main" id="{91C4BA9C-0ACD-8F43-983F-5EEC29437D37}"/>
                </a:ext>
              </a:extLst>
            </p:cNvPr>
            <p:cNvSpPr/>
            <p:nvPr/>
          </p:nvSpPr>
          <p:spPr>
            <a:xfrm>
              <a:off x="8314161" y="1992868"/>
              <a:ext cx="717569" cy="338554"/>
            </a:xfrm>
            <a:prstGeom prst="rect">
              <a:avLst/>
            </a:prstGeom>
          </p:spPr>
          <p:txBody>
            <a:bodyPr wrap="none">
              <a:spAutoFit/>
            </a:bodyPr>
            <a:lstStyle/>
            <a:p>
              <a:pPr algn="r"/>
              <a:r>
                <a:rPr lang="en-US" sz="1600" b="1" dirty="0">
                  <a:solidFill>
                    <a:srgbClr val="C00000"/>
                  </a:solidFill>
                  <a:latin typeface="Calibri" panose="020F0502020204030204" pitchFamily="34" charset="0"/>
                  <a:cs typeface="Calibri" panose="020F0502020204030204" pitchFamily="34" charset="0"/>
                </a:rPr>
                <a:t>Profit:</a:t>
              </a:r>
            </a:p>
          </p:txBody>
        </p:sp>
      </p:grpSp>
    </p:spTree>
    <p:extLst>
      <p:ext uri="{BB962C8B-B14F-4D97-AF65-F5344CB8AC3E}">
        <p14:creationId xmlns:p14="http://schemas.microsoft.com/office/powerpoint/2010/main" val="12027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124" grpId="0"/>
      <p:bldP spid="128" grpId="0"/>
      <p:bldP spid="129" grpId="0"/>
      <p:bldP spid="130" grpId="0"/>
      <p:bldP spid="131" grpId="0"/>
      <p:bldP spid="78" grpId="0"/>
      <p:bldP spid="79" grpId="0"/>
      <p:bldP spid="80" grpId="0"/>
      <p:bldP spid="81" grpId="0"/>
      <p:bldP spid="82" grpId="0"/>
      <p:bldP spid="1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Brilliant Color: Simulation Approach</a:t>
            </a:r>
          </a:p>
        </p:txBody>
      </p: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4CC381F7-37B1-2348-A5EA-5AF62419C499}"/>
                  </a:ext>
                </a:extLst>
              </p:cNvPr>
              <p:cNvSpPr/>
              <p:nvPr/>
            </p:nvSpPr>
            <p:spPr>
              <a:xfrm>
                <a:off x="457200" y="1600200"/>
                <a:ext cx="8534400" cy="5016758"/>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We can solve this problem using simulation in Excel. </a:t>
                </a:r>
              </a:p>
              <a:p>
                <a:endParaRPr lang="en-US" sz="2000" dirty="0">
                  <a:latin typeface="Calibri" panose="020F0502020204030204" pitchFamily="34" charset="0"/>
                  <a:cs typeface="Calibri" panose="020F0502020204030204" pitchFamily="34" charset="0"/>
                </a:endParaRPr>
              </a:p>
              <a:p>
                <a:r>
                  <a:rPr lang="en-US" sz="2000" b="1" u="sng" dirty="0">
                    <a:latin typeface="Calibri" panose="020F0502020204030204" pitchFamily="34" charset="0"/>
                    <a:cs typeface="Calibri" panose="020F0502020204030204" pitchFamily="34" charset="0"/>
                  </a:rPr>
                  <a:t>Step 1: </a:t>
                </a:r>
                <a:r>
                  <a:rPr lang="en-US" sz="2000" dirty="0">
                    <a:latin typeface="Calibri" panose="020F0502020204030204" pitchFamily="34" charset="0"/>
                    <a:cs typeface="Calibri" panose="020F0502020204030204" pitchFamily="34" charset="0"/>
                  </a:rPr>
                  <a:t>Generate the random variable as stated in the problem. </a:t>
                </a:r>
                <a:br>
                  <a:rPr lang="en-US" sz="2000" dirty="0">
                    <a:latin typeface="Calibri" panose="020F0502020204030204" pitchFamily="34" charset="0"/>
                    <a:cs typeface="Calibri" panose="020F0502020204030204" pitchFamily="34" charset="0"/>
                  </a:rPr>
                </a:br>
                <a:r>
                  <a:rPr lang="en-US" sz="2000" dirty="0">
                    <a:solidFill>
                      <a:srgbClr val="C00000"/>
                    </a:solidFill>
                    <a:latin typeface="Calibri" panose="020F0502020204030204" pitchFamily="34" charset="0"/>
                    <a:cs typeface="Calibri" panose="020F0502020204030204" pitchFamily="34" charset="0"/>
                  </a:rPr>
                  <a:t>Here: random variable is demand:100, 200 or 300 with equal chance.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Repeat many times (e.g. 1000 times).</a:t>
                </a:r>
              </a:p>
              <a:p>
                <a:endParaRPr lang="en-US" sz="2000" dirty="0">
                  <a:latin typeface="Calibri" panose="020F0502020204030204" pitchFamily="34" charset="0"/>
                  <a:cs typeface="Calibri" panose="020F0502020204030204" pitchFamily="34" charset="0"/>
                </a:endParaRPr>
              </a:p>
              <a:p>
                <a:r>
                  <a:rPr lang="en-US" sz="2000" b="1" u="sng" dirty="0">
                    <a:latin typeface="Calibri" panose="020F0502020204030204" pitchFamily="34" charset="0"/>
                    <a:cs typeface="Calibri" panose="020F0502020204030204" pitchFamily="34" charset="0"/>
                  </a:rPr>
                  <a:t>Step 2: </a:t>
                </a:r>
                <a:r>
                  <a:rPr lang="en-US" sz="2000" dirty="0">
                    <a:latin typeface="Calibri" panose="020F0502020204030204" pitchFamily="34" charset="0"/>
                    <a:cs typeface="Calibri" panose="020F0502020204030204" pitchFamily="34" charset="0"/>
                  </a:rPr>
                  <a:t>Calculate the objective function value for </a:t>
                </a:r>
                <a:r>
                  <a:rPr lang="en-US" sz="2000" u="sng" dirty="0">
                    <a:latin typeface="Calibri" panose="020F0502020204030204" pitchFamily="34" charset="0"/>
                    <a:cs typeface="Calibri" panose="020F0502020204030204" pitchFamily="34" charset="0"/>
                  </a:rPr>
                  <a:t>each</a:t>
                </a:r>
                <a:r>
                  <a:rPr lang="en-US" sz="2000" dirty="0">
                    <a:latin typeface="Calibri" panose="020F0502020204030204" pitchFamily="34" charset="0"/>
                    <a:cs typeface="Calibri" panose="020F0502020204030204" pitchFamily="34" charset="0"/>
                  </a:rPr>
                  <a:t> iteration and </a:t>
                </a:r>
                <a:r>
                  <a:rPr lang="en-US" sz="2000" u="sng" dirty="0">
                    <a:latin typeface="Calibri" panose="020F0502020204030204" pitchFamily="34" charset="0"/>
                    <a:cs typeface="Calibri" panose="020F0502020204030204" pitchFamily="34" charset="0"/>
                  </a:rPr>
                  <a:t>each </a:t>
                </a:r>
                <a:r>
                  <a:rPr lang="en-US" sz="2000" dirty="0">
                    <a:latin typeface="Calibri" panose="020F0502020204030204" pitchFamily="34" charset="0"/>
                    <a:cs typeface="Calibri" panose="020F0502020204030204" pitchFamily="34" charset="0"/>
                  </a:rPr>
                  <a:t>decision alternative.</a:t>
                </a:r>
                <a:br>
                  <a:rPr lang="en-US" sz="2000" dirty="0">
                    <a:latin typeface="Calibri" panose="020F0502020204030204" pitchFamily="34" charset="0"/>
                    <a:cs typeface="Calibri" panose="020F0502020204030204" pitchFamily="34" charset="0"/>
                  </a:rPr>
                </a:br>
                <a:r>
                  <a:rPr lang="en-US" sz="2000" dirty="0">
                    <a:solidFill>
                      <a:srgbClr val="C00000"/>
                    </a:solidFill>
                    <a:latin typeface="Calibri" panose="020F0502020204030204" pitchFamily="34" charset="0"/>
                    <a:cs typeface="Calibri" panose="020F0502020204030204" pitchFamily="34" charset="0"/>
                  </a:rPr>
                  <a:t>Here: Profit = quantity sold * 100 </a:t>
                </a:r>
                <a14:m>
                  <m:oMath xmlns:m="http://schemas.openxmlformats.org/officeDocument/2006/math">
                    <m:r>
                      <a:rPr lang="en-US" sz="2000" b="0" i="1" dirty="0">
                        <a:solidFill>
                          <a:srgbClr val="C00000"/>
                        </a:solidFill>
                        <a:latin typeface="Cambria Math" panose="02040503050406030204" pitchFamily="18" charset="0"/>
                        <a:cs typeface="Calibri" panose="020F0502020204030204" pitchFamily="34" charset="0"/>
                      </a:rPr>
                      <m:t>−</m:t>
                    </m:r>
                  </m:oMath>
                </a14:m>
                <a:r>
                  <a:rPr lang="en-US" sz="2000" dirty="0">
                    <a:solidFill>
                      <a:srgbClr val="C00000"/>
                    </a:solidFill>
                    <a:latin typeface="Calibri" panose="020F0502020204030204" pitchFamily="34" charset="0"/>
                    <a:cs typeface="Calibri" panose="020F0502020204030204" pitchFamily="34" charset="0"/>
                  </a:rPr>
                  <a:t> quantity ordered * 25</a:t>
                </a:r>
              </a:p>
              <a:p>
                <a:endParaRPr lang="en-US" sz="2000" dirty="0">
                  <a:latin typeface="Calibri" panose="020F0502020204030204" pitchFamily="34" charset="0"/>
                  <a:cs typeface="Calibri" panose="020F0502020204030204" pitchFamily="34" charset="0"/>
                </a:endParaRPr>
              </a:p>
              <a:p>
                <a:r>
                  <a:rPr lang="en-US" sz="2000" b="1" u="sng" dirty="0">
                    <a:latin typeface="Calibri" panose="020F0502020204030204" pitchFamily="34" charset="0"/>
                    <a:cs typeface="Calibri" panose="020F0502020204030204" pitchFamily="34" charset="0"/>
                  </a:rPr>
                  <a:t>Step 3: </a:t>
                </a:r>
                <a:r>
                  <a:rPr lang="en-US" sz="2000" dirty="0">
                    <a:latin typeface="Calibri" panose="020F0502020204030204" pitchFamily="34" charset="0"/>
                    <a:cs typeface="Calibri" panose="020F0502020204030204" pitchFamily="34" charset="0"/>
                  </a:rPr>
                  <a:t>Calculate average objective function value for each alternative.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Pick the decision alternative that gives you the best value </a:t>
                </a:r>
                <a:r>
                  <a:rPr lang="en-US" sz="2000" u="sng" dirty="0">
                    <a:latin typeface="Calibri" panose="020F0502020204030204" pitchFamily="34" charset="0"/>
                    <a:cs typeface="Calibri" panose="020F0502020204030204" pitchFamily="34" charset="0"/>
                  </a:rPr>
                  <a:t>on average.</a:t>
                </a:r>
              </a:p>
              <a:p>
                <a:r>
                  <a:rPr lang="en-US" sz="2000" dirty="0">
                    <a:solidFill>
                      <a:srgbClr val="C00000"/>
                    </a:solidFill>
                    <a:latin typeface="Calibri" panose="020F0502020204030204" pitchFamily="34" charset="0"/>
                    <a:cs typeface="Calibri" panose="020F0502020204030204" pitchFamily="34" charset="0"/>
                  </a:rPr>
                  <a:t>Here: Calculate average profit for order quantities of 100, 200 and 300.  </a:t>
                </a:r>
              </a:p>
              <a:p>
                <a:endParaRPr lang="en-US" sz="2000" dirty="0">
                  <a:solidFill>
                    <a:srgbClr val="C00000"/>
                  </a:solidFill>
                  <a:latin typeface="Calibri" panose="020F0502020204030204" pitchFamily="34" charset="0"/>
                  <a:cs typeface="Calibri" panose="020F0502020204030204" pitchFamily="34" charset="0"/>
                </a:endParaRPr>
              </a:p>
              <a:p>
                <a:endParaRPr lang="en-US" sz="2000" b="1" u="sng"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mc:Choice>
        <mc:Fallback xmlns="">
          <p:sp>
            <p:nvSpPr>
              <p:cNvPr id="93" name="Rectangle 92">
                <a:extLst>
                  <a:ext uri="{FF2B5EF4-FFF2-40B4-BE49-F238E27FC236}">
                    <a16:creationId xmlns:a16="http://schemas.microsoft.com/office/drawing/2014/main" id="{4CC381F7-37B1-2348-A5EA-5AF62419C499}"/>
                  </a:ext>
                </a:extLst>
              </p:cNvPr>
              <p:cNvSpPr>
                <a:spLocks noRot="1" noChangeAspect="1" noMove="1" noResize="1" noEditPoints="1" noAdjustHandles="1" noChangeArrowheads="1" noChangeShapeType="1" noTextEdit="1"/>
              </p:cNvSpPr>
              <p:nvPr/>
            </p:nvSpPr>
            <p:spPr>
              <a:xfrm>
                <a:off x="457200" y="1600200"/>
                <a:ext cx="8534400" cy="5016758"/>
              </a:xfrm>
              <a:prstGeom prst="rect">
                <a:avLst/>
              </a:prstGeom>
              <a:blipFill>
                <a:blip r:embed="rId3"/>
                <a:stretch>
                  <a:fillRect l="-744" t="-759"/>
                </a:stretch>
              </a:blipFill>
            </p:spPr>
            <p:txBody>
              <a:bodyPr/>
              <a:lstStyle/>
              <a:p>
                <a:r>
                  <a:rPr lang="en-US">
                    <a:noFill/>
                  </a:rPr>
                  <a:t> </a:t>
                </a:r>
              </a:p>
            </p:txBody>
          </p:sp>
        </mc:Fallback>
      </mc:AlternateContent>
    </p:spTree>
    <p:extLst>
      <p:ext uri="{BB962C8B-B14F-4D97-AF65-F5344CB8AC3E}">
        <p14:creationId xmlns:p14="http://schemas.microsoft.com/office/powerpoint/2010/main" val="130128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28</a:t>
            </a:fld>
            <a:endParaRPr lang="en-US" dirty="0"/>
          </a:p>
        </p:txBody>
      </p:sp>
      <p:sp>
        <p:nvSpPr>
          <p:cNvPr id="3" name="Rectangle 2">
            <a:extLst>
              <a:ext uri="{FF2B5EF4-FFF2-40B4-BE49-F238E27FC236}">
                <a16:creationId xmlns:a16="http://schemas.microsoft.com/office/drawing/2014/main" id="{74B6BF1D-1741-C54B-95E6-A3DFCF313E92}"/>
              </a:ext>
            </a:extLst>
          </p:cNvPr>
          <p:cNvSpPr/>
          <p:nvPr/>
        </p:nvSpPr>
        <p:spPr>
          <a:xfrm>
            <a:off x="2286000" y="2644170"/>
            <a:ext cx="4572000" cy="1569660"/>
          </a:xfrm>
          <a:prstGeom prst="rect">
            <a:avLst/>
          </a:prstGeom>
        </p:spPr>
        <p:txBody>
          <a:bodyPr>
            <a:spAutoFit/>
          </a:bodyPr>
          <a:lstStyle/>
          <a:p>
            <a:r>
              <a:rPr lang="en-US" dirty="0"/>
              <a:t>https://</a:t>
            </a:r>
            <a:r>
              <a:rPr lang="en-US" dirty="0" err="1"/>
              <a:t>www.dropbox.com</a:t>
            </a:r>
            <a:r>
              <a:rPr lang="en-US" dirty="0"/>
              <a:t>/s/zdd1yww9n49wsx7/rain_trimmed.mp4?dl=0</a:t>
            </a:r>
          </a:p>
        </p:txBody>
      </p:sp>
    </p:spTree>
    <p:extLst>
      <p:ext uri="{BB962C8B-B14F-4D97-AF65-F5344CB8AC3E}">
        <p14:creationId xmlns:p14="http://schemas.microsoft.com/office/powerpoint/2010/main" val="2111616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Newsvendor/Newsboy Problem</a:t>
            </a:r>
          </a:p>
        </p:txBody>
      </p:sp>
      <p:pic>
        <p:nvPicPr>
          <p:cNvPr id="4" name="Picture 2" descr="Vintage Photos of Newsboys"/>
          <p:cNvPicPr>
            <a:picLocks noChangeAspect="1" noChangeArrowheads="1"/>
          </p:cNvPicPr>
          <p:nvPr/>
        </p:nvPicPr>
        <p:blipFill rotWithShape="1">
          <a:blip r:embed="rId2">
            <a:extLst>
              <a:ext uri="{28A0092B-C50C-407E-A947-70E740481C1C}">
                <a14:useLocalDpi xmlns:a14="http://schemas.microsoft.com/office/drawing/2010/main" val="0"/>
              </a:ext>
            </a:extLst>
          </a:blip>
          <a:srcRect l="20757" r="18803"/>
          <a:stretch/>
        </p:blipFill>
        <p:spPr bwMode="auto">
          <a:xfrm>
            <a:off x="3810000" y="1295400"/>
            <a:ext cx="4634027" cy="3833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2"/>
          <p:cNvSpPr txBox="1">
            <a:spLocks/>
          </p:cNvSpPr>
          <p:nvPr/>
        </p:nvSpPr>
        <p:spPr>
          <a:xfrm>
            <a:off x="304800" y="5562600"/>
            <a:ext cx="8229600" cy="579438"/>
          </a:xfrm>
          <a:prstGeom prst="rect">
            <a:avLst/>
          </a:prstGeom>
        </p:spPr>
        <p:txBody>
          <a:bodyPr vert="horz" lIns="91440" tIns="45720" rIns="91440" bIns="45720" rtlCol="0" anchor="ctr">
            <a:normAutofit fontScale="92500"/>
          </a:bodyPr>
          <a:lstStyle>
            <a:lvl1pPr algn="ctr" rtl="0" eaLnBrk="0" fontAlgn="base" hangingPunct="0">
              <a:spcBef>
                <a:spcPct val="0"/>
              </a:spcBef>
              <a:spcAft>
                <a:spcPct val="0"/>
              </a:spcAft>
              <a:defRPr sz="3200" b="1">
                <a:solidFill>
                  <a:srgbClr val="092E78"/>
                </a:solidFill>
                <a:latin typeface="Calibri" panose="020F0502020204030204" pitchFamily="34" charset="0"/>
                <a:ea typeface="MS PGothic" pitchFamily="34" charset="-128"/>
                <a:cs typeface="Calibri" panose="020F05020202040302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r>
              <a:rPr lang="en-US" b="0" kern="0" dirty="0"/>
              <a:t>Given uncertain demand, how much should I order?</a:t>
            </a:r>
          </a:p>
        </p:txBody>
      </p:sp>
      <p:pic>
        <p:nvPicPr>
          <p:cNvPr id="6" name="Picture 6">
            <a:extLst>
              <a:ext uri="{FF2B5EF4-FFF2-40B4-BE49-F238E27FC236}">
                <a16:creationId xmlns:a16="http://schemas.microsoft.com/office/drawing/2014/main" id="{4930BFB5-9564-7E46-B3F0-C3BE79615B2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45496"/>
          <a:stretch/>
        </p:blipFill>
        <p:spPr bwMode="auto">
          <a:xfrm>
            <a:off x="609599" y="1295400"/>
            <a:ext cx="2582265" cy="381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861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267200" y="6583713"/>
            <a:ext cx="1905000" cy="274287"/>
          </a:xfrm>
        </p:spPr>
        <p:txBody>
          <a:bodyPr/>
          <a:lstStyle/>
          <a:p>
            <a:fld id="{D800FC57-747A-4054-A3DF-63D163080A4A}" type="slidenum">
              <a:rPr lang="en-US" smtClean="0"/>
              <a:pPr/>
              <a:t>3</a:t>
            </a:fld>
            <a:endParaRPr lang="en-US" dirty="0"/>
          </a:p>
        </p:txBody>
      </p:sp>
      <p:sp>
        <p:nvSpPr>
          <p:cNvPr id="6" name="TextBox 5">
            <a:extLst>
              <a:ext uri="{FF2B5EF4-FFF2-40B4-BE49-F238E27FC236}">
                <a16:creationId xmlns:a16="http://schemas.microsoft.com/office/drawing/2014/main" id="{CB44C4AF-1D4B-7D46-97B1-0A3E17923FD7}"/>
              </a:ext>
            </a:extLst>
          </p:cNvPr>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pic>
        <p:nvPicPr>
          <p:cNvPr id="1026" name="Picture 2" descr="Improve Your Hockey Team's Skills and Conditioning With This Drill | STACK"/>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480"/>
          <a:stretch/>
        </p:blipFill>
        <p:spPr bwMode="auto">
          <a:xfrm>
            <a:off x="4495800" y="609600"/>
            <a:ext cx="4213225"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6C399147-2A4E-824C-A35C-615118B369EA}"/>
              </a:ext>
            </a:extLst>
          </p:cNvPr>
          <p:cNvSpPr txBox="1">
            <a:spLocks/>
          </p:cNvSpPr>
          <p:nvPr/>
        </p:nvSpPr>
        <p:spPr bwMode="auto">
          <a:xfrm>
            <a:off x="609599" y="3352800"/>
            <a:ext cx="8099425"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ADVANCED RISK MODELING (HEALTHCARE)</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INTRO TO SIMULATION</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SIMULATION Practice problems</a:t>
            </a:r>
          </a:p>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3229566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30</a:t>
            </a:fld>
            <a:endParaRPr lang="en-US" dirty="0"/>
          </a:p>
        </p:txBody>
      </p:sp>
      <p:pic>
        <p:nvPicPr>
          <p:cNvPr id="3" name="Picture 2"/>
          <p:cNvPicPr>
            <a:picLocks noChangeAspect="1"/>
          </p:cNvPicPr>
          <p:nvPr/>
        </p:nvPicPr>
        <p:blipFill>
          <a:blip r:embed="rId2"/>
          <a:stretch>
            <a:fillRect/>
          </a:stretch>
        </p:blipFill>
        <p:spPr>
          <a:xfrm>
            <a:off x="2244912" y="1371600"/>
            <a:ext cx="4501776" cy="4501776"/>
          </a:xfrm>
          <a:prstGeom prst="rect">
            <a:avLst/>
          </a:prstGeom>
        </p:spPr>
      </p:pic>
      <p:sp>
        <p:nvSpPr>
          <p:cNvPr id="4" name="TextBox 3"/>
          <p:cNvSpPr txBox="1"/>
          <p:nvPr/>
        </p:nvSpPr>
        <p:spPr>
          <a:xfrm>
            <a:off x="1940112" y="231602"/>
            <a:ext cx="5756088"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Who does the </a:t>
            </a:r>
            <a:r>
              <a:rPr lang="en-US" sz="2800" b="1" dirty="0">
                <a:solidFill>
                  <a:srgbClr val="C00000"/>
                </a:solidFill>
                <a:latin typeface="Calibri" panose="020F0502020204030204" pitchFamily="34" charset="0"/>
                <a:cs typeface="Calibri" panose="020F0502020204030204" pitchFamily="34" charset="0"/>
              </a:rPr>
              <a:t>most</a:t>
            </a:r>
            <a:r>
              <a:rPr lang="en-US" sz="2800" b="1" dirty="0">
                <a:latin typeface="Calibri" panose="020F0502020204030204" pitchFamily="34" charset="0"/>
                <a:cs typeface="Calibri" panose="020F0502020204030204" pitchFamily="34" charset="0"/>
              </a:rPr>
              <a:t> overbooking? </a:t>
            </a:r>
          </a:p>
        </p:txBody>
      </p:sp>
    </p:spTree>
    <p:extLst>
      <p:ext uri="{BB962C8B-B14F-4D97-AF65-F5344CB8AC3E}">
        <p14:creationId xmlns:p14="http://schemas.microsoft.com/office/powerpoint/2010/main" val="5239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31</a:t>
            </a:fld>
            <a:endParaRPr lang="en-US" dirty="0"/>
          </a:p>
        </p:txBody>
      </p:sp>
      <p:pic>
        <p:nvPicPr>
          <p:cNvPr id="3" name="Picture 2"/>
          <p:cNvPicPr>
            <a:picLocks noChangeAspect="1"/>
          </p:cNvPicPr>
          <p:nvPr/>
        </p:nvPicPr>
        <p:blipFill>
          <a:blip r:embed="rId2"/>
          <a:stretch>
            <a:fillRect/>
          </a:stretch>
        </p:blipFill>
        <p:spPr>
          <a:xfrm>
            <a:off x="419100" y="1371600"/>
            <a:ext cx="8153400" cy="4570681"/>
          </a:xfrm>
          <a:prstGeom prst="rect">
            <a:avLst/>
          </a:prstGeom>
        </p:spPr>
      </p:pic>
      <p:sp>
        <p:nvSpPr>
          <p:cNvPr id="4" name="TextBox 3"/>
          <p:cNvSpPr txBox="1"/>
          <p:nvPr/>
        </p:nvSpPr>
        <p:spPr>
          <a:xfrm>
            <a:off x="3316941" y="231602"/>
            <a:ext cx="9103659"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Overbooking </a:t>
            </a:r>
          </a:p>
        </p:txBody>
      </p:sp>
    </p:spTree>
    <p:extLst>
      <p:ext uri="{BB962C8B-B14F-4D97-AF65-F5344CB8AC3E}">
        <p14:creationId xmlns:p14="http://schemas.microsoft.com/office/powerpoint/2010/main" val="275290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32</a:t>
            </a:fld>
            <a:endParaRPr lang="en-US" dirty="0"/>
          </a:p>
        </p:txBody>
      </p:sp>
      <p:sp>
        <p:nvSpPr>
          <p:cNvPr id="3" name="Title 1"/>
          <p:cNvSpPr txBox="1">
            <a:spLocks/>
          </p:cNvSpPr>
          <p:nvPr/>
        </p:nvSpPr>
        <p:spPr>
          <a:xfrm>
            <a:off x="3810000" y="1767680"/>
            <a:ext cx="4661647" cy="1325563"/>
          </a:xfrm>
          <a:prstGeom prst="rect">
            <a:avLst/>
          </a:prstGeom>
        </p:spPr>
        <p:txBody>
          <a:bodyPr/>
          <a:lstStyle>
            <a:lvl1pPr algn="ctr" rtl="0" eaLnBrk="0" fontAlgn="base" hangingPunct="0">
              <a:spcBef>
                <a:spcPct val="0"/>
              </a:spcBef>
              <a:spcAft>
                <a:spcPct val="0"/>
              </a:spcAft>
              <a:defRPr sz="3200" b="1">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r>
              <a:rPr lang="en-US" kern="0" dirty="0">
                <a:latin typeface="Calibri" panose="020F0502020204030204" pitchFamily="34" charset="0"/>
                <a:cs typeface="Calibri" panose="020F0502020204030204" pitchFamily="34" charset="0"/>
              </a:rPr>
              <a:t>	PROBLEM:</a:t>
            </a:r>
          </a:p>
        </p:txBody>
      </p:sp>
      <p:sp>
        <p:nvSpPr>
          <p:cNvPr id="4" name="Content Placeholder 2"/>
          <p:cNvSpPr txBox="1">
            <a:spLocks/>
          </p:cNvSpPr>
          <p:nvPr/>
        </p:nvSpPr>
        <p:spPr>
          <a:xfrm>
            <a:off x="300317" y="3352800"/>
            <a:ext cx="8843683" cy="3124200"/>
          </a:xfrm>
          <a:prstGeom prst="rect">
            <a:avLst/>
          </a:prstGeom>
        </p:spPr>
        <p:txBody>
          <a:bodyPr/>
          <a:lstStyle>
            <a:lvl1pPr marL="342900" indent="-342900" algn="l" rtl="0" eaLnBrk="0" fontAlgn="base" hangingPunct="0">
              <a:spcBef>
                <a:spcPct val="20000"/>
              </a:spcBef>
              <a:spcAft>
                <a:spcPct val="0"/>
              </a:spcAft>
              <a:buChar char="•"/>
              <a:defRPr sz="2800">
                <a:solidFill>
                  <a:srgbClr val="002060"/>
                </a:solidFill>
                <a:latin typeface="Cabin" panose="020B0803050202020004" pitchFamily="34" charset="0"/>
                <a:ea typeface="MS PGothic" pitchFamily="34" charset="-128"/>
                <a:cs typeface="Cabin" panose="020B08030502020200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bin" panose="020B0803050202020004" pitchFamily="34" charset="0"/>
                <a:ea typeface="MS PGothic" pitchFamily="34" charset="-128"/>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bin" panose="020B0803050202020004" pitchFamily="34" charset="0"/>
                <a:ea typeface="MS PGothic" pitchFamily="34" charset="-128"/>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0" indent="0">
              <a:spcBef>
                <a:spcPts val="600"/>
              </a:spcBef>
              <a:spcAft>
                <a:spcPts val="600"/>
              </a:spcAft>
              <a:buNone/>
            </a:pPr>
            <a:r>
              <a:rPr lang="en-US" sz="2000" kern="0" dirty="0">
                <a:latin typeface="Calibri" panose="020F0502020204030204" pitchFamily="34" charset="0"/>
                <a:cs typeface="Calibri" panose="020F0502020204030204" pitchFamily="34" charset="0"/>
              </a:rPr>
              <a:t>a) Suppose you are UNITED. Flight is sold out, but you can also </a:t>
            </a:r>
            <a:r>
              <a:rPr lang="en-US" sz="2000" b="1" kern="0" dirty="0">
                <a:solidFill>
                  <a:srgbClr val="C00000"/>
                </a:solidFill>
                <a:latin typeface="Calibri" panose="020F0502020204030204" pitchFamily="34" charset="0"/>
                <a:cs typeface="Calibri" panose="020F0502020204030204" pitchFamily="34" charset="0"/>
              </a:rPr>
              <a:t>overbook</a:t>
            </a:r>
            <a:r>
              <a:rPr lang="en-US" sz="2000" kern="0" dirty="0">
                <a:latin typeface="Calibri" panose="020F0502020204030204" pitchFamily="34" charset="0"/>
                <a:cs typeface="Calibri" panose="020F0502020204030204" pitchFamily="34" charset="0"/>
              </a:rPr>
              <a:t>  since some people may not </a:t>
            </a:r>
            <a:r>
              <a:rPr lang="en-US" sz="2000" b="1" kern="0" dirty="0">
                <a:latin typeface="Calibri" panose="020F0502020204030204" pitchFamily="34" charset="0"/>
                <a:cs typeface="Calibri" panose="020F0502020204030204" pitchFamily="34" charset="0"/>
              </a:rPr>
              <a:t>show up</a:t>
            </a:r>
            <a:r>
              <a:rPr lang="en-US" sz="2000" kern="0" dirty="0">
                <a:latin typeface="Calibri" panose="020F0502020204030204" pitchFamily="34" charset="0"/>
                <a:cs typeface="Calibri" panose="020F0502020204030204" pitchFamily="34" charset="0"/>
              </a:rPr>
              <a:t>.</a:t>
            </a:r>
          </a:p>
          <a:p>
            <a:r>
              <a:rPr lang="en-US" sz="2000" kern="0" dirty="0">
                <a:latin typeface="Calibri" panose="020F0502020204030204" pitchFamily="34" charset="0"/>
                <a:cs typeface="Calibri" panose="020F0502020204030204" pitchFamily="34" charset="0"/>
              </a:rPr>
              <a:t>The revenue from each ticket is $500 (all costs are sunk)</a:t>
            </a:r>
          </a:p>
          <a:p>
            <a:r>
              <a:rPr lang="en-US" sz="2000" kern="0" dirty="0">
                <a:latin typeface="Calibri" panose="020F0502020204030204" pitchFamily="34" charset="0"/>
                <a:cs typeface="Calibri" panose="020F0502020204030204" pitchFamily="34" charset="0"/>
              </a:rPr>
              <a:t>Historical data: </a:t>
            </a:r>
            <a:r>
              <a:rPr lang="en-US" sz="2000" b="1" kern="0" dirty="0">
                <a:latin typeface="Calibri" panose="020F0502020204030204" pitchFamily="34" charset="0"/>
                <a:cs typeface="Calibri" panose="020F0502020204030204" pitchFamily="34" charset="0"/>
              </a:rPr>
              <a:t>number of no-shows </a:t>
            </a:r>
            <a:r>
              <a:rPr lang="en-US" sz="2000" kern="0" dirty="0">
                <a:latin typeface="Calibri" panose="020F0502020204030204" pitchFamily="34" charset="0"/>
                <a:cs typeface="Calibri" panose="020F0502020204030204" pitchFamily="34" charset="0"/>
              </a:rPr>
              <a:t>is either 1, 2 or 3, with probabilities 30%, 40% and 30%, respectively.</a:t>
            </a:r>
          </a:p>
          <a:p>
            <a:pPr>
              <a:tabLst>
                <a:tab pos="280988" algn="l"/>
              </a:tabLst>
            </a:pPr>
            <a:r>
              <a:rPr lang="en-US" altLang="zh-CN" sz="2000" kern="0" dirty="0">
                <a:latin typeface="Calibri" panose="020F0502020204030204" pitchFamily="34" charset="0"/>
                <a:ea typeface="SimSun" panose="02010600030101010101" pitchFamily="2" charset="-122"/>
                <a:cs typeface="Calibri" panose="020F0502020204030204" pitchFamily="34" charset="0"/>
              </a:rPr>
              <a:t>When a customer is denied boarding due to overbooking, you must reimburse their ticket (i.e. pay back $500) and additionally issue them a $250 voucher.</a:t>
            </a:r>
          </a:p>
          <a:p>
            <a:pPr>
              <a:tabLst>
                <a:tab pos="280988" algn="l"/>
              </a:tabLst>
            </a:pPr>
            <a:r>
              <a:rPr lang="en-US" altLang="zh-CN" sz="2000" b="1" kern="0" dirty="0">
                <a:solidFill>
                  <a:srgbClr val="C00000"/>
                </a:solidFill>
                <a:latin typeface="Calibri" panose="020F0502020204030204" pitchFamily="34" charset="0"/>
                <a:ea typeface="SimSun" panose="02010600030101010101" pitchFamily="2" charset="-122"/>
                <a:cs typeface="Calibri" panose="020F0502020204030204" pitchFamily="34" charset="0"/>
              </a:rPr>
              <a:t>How much do you overbook?</a:t>
            </a:r>
            <a:endParaRPr lang="en-US" sz="2000" kern="0"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2546" y="1219200"/>
            <a:ext cx="3553351" cy="1510174"/>
          </a:xfrm>
          <a:prstGeom prst="rect">
            <a:avLst/>
          </a:prstGeom>
        </p:spPr>
      </p:pic>
      <p:sp>
        <p:nvSpPr>
          <p:cNvPr id="7" name="Title 2"/>
          <p:cNvSpPr>
            <a:spLocks noGrp="1"/>
          </p:cNvSpPr>
          <p:nvPr>
            <p:ph type="title"/>
          </p:nvPr>
        </p:nvSpPr>
        <p:spPr>
          <a:xfrm>
            <a:off x="609600" y="304800"/>
            <a:ext cx="7886700" cy="320675"/>
          </a:xfrm>
        </p:spPr>
        <p:txBody>
          <a:bodyPr>
            <a:normAutofit fontScale="90000"/>
          </a:bodyPr>
          <a:lstStyle/>
          <a:p>
            <a:r>
              <a:rPr lang="en-US" dirty="0"/>
              <a:t>Overbooking example</a:t>
            </a:r>
          </a:p>
        </p:txBody>
      </p:sp>
    </p:spTree>
    <p:extLst>
      <p:ext uri="{BB962C8B-B14F-4D97-AF65-F5344CB8AC3E}">
        <p14:creationId xmlns:p14="http://schemas.microsoft.com/office/powerpoint/2010/main" val="211405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33</a:t>
            </a:fld>
            <a:endParaRPr lang="en-US" dirty="0"/>
          </a:p>
        </p:txBody>
      </p:sp>
      <p:sp>
        <p:nvSpPr>
          <p:cNvPr id="7" name="Title 2"/>
          <p:cNvSpPr>
            <a:spLocks noGrp="1"/>
          </p:cNvSpPr>
          <p:nvPr>
            <p:ph type="title"/>
          </p:nvPr>
        </p:nvSpPr>
        <p:spPr>
          <a:xfrm>
            <a:off x="609600" y="304800"/>
            <a:ext cx="7886700" cy="320675"/>
          </a:xfrm>
        </p:spPr>
        <p:txBody>
          <a:bodyPr>
            <a:normAutofit fontScale="90000"/>
          </a:bodyPr>
          <a:lstStyle/>
          <a:p>
            <a:r>
              <a:rPr lang="en-US" dirty="0"/>
              <a:t>GAP</a:t>
            </a:r>
          </a:p>
        </p:txBody>
      </p:sp>
      <p:sp>
        <p:nvSpPr>
          <p:cNvPr id="8" name="Content Placeholder 2">
            <a:extLst>
              <a:ext uri="{FF2B5EF4-FFF2-40B4-BE49-F238E27FC236}">
                <a16:creationId xmlns:a16="http://schemas.microsoft.com/office/drawing/2014/main" id="{D6DAFCD4-9074-834C-B00B-22D2052A93B1}"/>
              </a:ext>
            </a:extLst>
          </p:cNvPr>
          <p:cNvSpPr>
            <a:spLocks noGrp="1"/>
          </p:cNvSpPr>
          <p:nvPr>
            <p:ph idx="1"/>
          </p:nvPr>
        </p:nvSpPr>
        <p:spPr>
          <a:xfrm>
            <a:off x="596148" y="2667000"/>
            <a:ext cx="8535977" cy="4953000"/>
          </a:xfrm>
        </p:spPr>
        <p:txBody>
          <a:bodyPr>
            <a:noAutofit/>
          </a:bodyPr>
          <a:lstStyle/>
          <a:p>
            <a:pPr>
              <a:buFont typeface="Wingdings" pitchFamily="2" charset="2"/>
              <a:buChar char="Ø"/>
            </a:pPr>
            <a:r>
              <a:rPr lang="en-US" sz="2200" dirty="0"/>
              <a:t>Define model in words</a:t>
            </a:r>
          </a:p>
          <a:p>
            <a:pPr lvl="1">
              <a:buFont typeface="Wingdings" pitchFamily="2" charset="2"/>
              <a:buChar char="Ø"/>
            </a:pPr>
            <a:r>
              <a:rPr lang="en-US" sz="2200" b="1" dirty="0"/>
              <a:t>O:</a:t>
            </a:r>
            <a:r>
              <a:rPr lang="en-US" sz="2200" dirty="0"/>
              <a:t> Objective </a:t>
            </a:r>
            <a:endParaRPr lang="en-US" sz="2200" dirty="0">
              <a:solidFill>
                <a:srgbClr val="FF0000"/>
              </a:solidFill>
            </a:endParaRPr>
          </a:p>
          <a:p>
            <a:pPr lvl="1">
              <a:buFont typeface="Wingdings" pitchFamily="2" charset="2"/>
              <a:buChar char="Ø"/>
            </a:pPr>
            <a:r>
              <a:rPr lang="en-US" sz="2200" b="1" dirty="0"/>
              <a:t>D:</a:t>
            </a:r>
            <a:r>
              <a:rPr lang="en-US" sz="2200" dirty="0"/>
              <a:t> Decision variables</a:t>
            </a:r>
            <a:endParaRPr lang="en-US" sz="2200" dirty="0">
              <a:solidFill>
                <a:srgbClr val="FF0000"/>
              </a:solidFill>
            </a:endParaRPr>
          </a:p>
          <a:p>
            <a:pPr lvl="1">
              <a:buFont typeface="Wingdings" pitchFamily="2" charset="2"/>
              <a:buChar char="Ø"/>
            </a:pPr>
            <a:r>
              <a:rPr lang="en-US" sz="2200" b="1" dirty="0">
                <a:solidFill>
                  <a:srgbClr val="00B050"/>
                </a:solidFill>
              </a:rPr>
              <a:t>R: </a:t>
            </a:r>
            <a:r>
              <a:rPr lang="en-US" sz="2200" dirty="0">
                <a:solidFill>
                  <a:srgbClr val="00B050"/>
                </a:solidFill>
              </a:rPr>
              <a:t>What is the source of randomness (risk)?</a:t>
            </a:r>
          </a:p>
          <a:p>
            <a:pPr lvl="1">
              <a:buFont typeface="Wingdings" pitchFamily="2" charset="2"/>
              <a:buChar char="Ø"/>
            </a:pPr>
            <a:r>
              <a:rPr lang="en-US" sz="2200" b="1" dirty="0">
                <a:solidFill>
                  <a:schemeClr val="tx1"/>
                </a:solidFill>
              </a:rPr>
              <a:t>C</a:t>
            </a:r>
            <a:r>
              <a:rPr lang="en-US" sz="2200" dirty="0">
                <a:solidFill>
                  <a:schemeClr val="tx1"/>
                </a:solidFill>
              </a:rPr>
              <a:t>: Constraints (not needed here) </a:t>
            </a:r>
          </a:p>
          <a:p>
            <a:pPr marL="627062" lvl="1" indent="-342900">
              <a:buFont typeface="Wingdings" pitchFamily="2" charset="2"/>
              <a:buChar char="Ø"/>
            </a:pPr>
            <a:endParaRPr lang="en-US" sz="2200" b="1" dirty="0">
              <a:solidFill>
                <a:srgbClr val="FF0000"/>
              </a:solidFill>
            </a:endParaRPr>
          </a:p>
          <a:p>
            <a:pPr marL="457200" lvl="1" indent="0">
              <a:buNone/>
            </a:pPr>
            <a:endParaRPr lang="en-US" sz="2200" dirty="0">
              <a:solidFill>
                <a:srgbClr val="FF0000"/>
              </a:solidFill>
            </a:endParaRPr>
          </a:p>
          <a:p>
            <a:pPr lvl="1">
              <a:buFont typeface="Wingdings" pitchFamily="2" charset="2"/>
              <a:buChar char="Ø"/>
            </a:pPr>
            <a:endParaRPr lang="en-US" sz="2200" dirty="0"/>
          </a:p>
          <a:p>
            <a:pPr>
              <a:buFont typeface="Wingdings" pitchFamily="2" charset="2"/>
              <a:buChar char="Ø"/>
            </a:pPr>
            <a:endParaRPr lang="en-US" sz="2200" dirty="0"/>
          </a:p>
          <a:p>
            <a:pPr marL="915988" lvl="2">
              <a:buFont typeface="Wingdings" pitchFamily="2" charset="2"/>
              <a:buChar char="Ø"/>
            </a:pPr>
            <a:endParaRPr lang="en-US" sz="2200" dirty="0">
              <a:solidFill>
                <a:srgbClr val="FF0000"/>
              </a:solidFill>
            </a:endParaRPr>
          </a:p>
          <a:p>
            <a:pPr lvl="1">
              <a:buFont typeface="Wingdings" pitchFamily="2" charset="2"/>
              <a:buChar char="Ø"/>
            </a:pPr>
            <a:endParaRPr lang="en-US" sz="2200" dirty="0"/>
          </a:p>
        </p:txBody>
      </p:sp>
    </p:spTree>
    <p:extLst>
      <p:ext uri="{BB962C8B-B14F-4D97-AF65-F5344CB8AC3E}">
        <p14:creationId xmlns:p14="http://schemas.microsoft.com/office/powerpoint/2010/main" val="3142878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ontent Placeholder 2">
            <a:extLst>
              <a:ext uri="{FF2B5EF4-FFF2-40B4-BE49-F238E27FC236}">
                <a16:creationId xmlns:a16="http://schemas.microsoft.com/office/drawing/2014/main" id="{70AC639F-7308-DA42-9B51-69957E71B3C6}"/>
              </a:ext>
            </a:extLst>
          </p:cNvPr>
          <p:cNvSpPr>
            <a:spLocks noGrp="1"/>
          </p:cNvSpPr>
          <p:nvPr>
            <p:ph idx="1"/>
          </p:nvPr>
        </p:nvSpPr>
        <p:spPr>
          <a:xfrm>
            <a:off x="380999" y="1295400"/>
            <a:ext cx="8535977" cy="4953000"/>
          </a:xfrm>
        </p:spPr>
        <p:txBody>
          <a:bodyPr>
            <a:noAutofit/>
          </a:bodyPr>
          <a:lstStyle/>
          <a:p>
            <a:pPr>
              <a:buFont typeface="Wingdings" pitchFamily="2" charset="2"/>
              <a:buChar char="Ø"/>
            </a:pPr>
            <a:r>
              <a:rPr lang="en-US" sz="2200" dirty="0">
                <a:solidFill>
                  <a:schemeClr val="tx1"/>
                </a:solidFill>
              </a:rPr>
              <a:t>Define model in words</a:t>
            </a:r>
          </a:p>
          <a:p>
            <a:pPr lvl="1">
              <a:buFont typeface="Wingdings" pitchFamily="2" charset="2"/>
              <a:buChar char="Ø"/>
            </a:pPr>
            <a:r>
              <a:rPr lang="en-US" sz="2200" b="1" dirty="0">
                <a:solidFill>
                  <a:schemeClr val="tx1"/>
                </a:solidFill>
              </a:rPr>
              <a:t>O:</a:t>
            </a:r>
            <a:r>
              <a:rPr lang="en-US" sz="2200" dirty="0">
                <a:solidFill>
                  <a:schemeClr val="tx1"/>
                </a:solidFill>
              </a:rPr>
              <a:t> Objective </a:t>
            </a:r>
          </a:p>
          <a:p>
            <a:pPr lvl="1">
              <a:buFont typeface="Wingdings" pitchFamily="2" charset="2"/>
              <a:buChar char="Ø"/>
            </a:pPr>
            <a:r>
              <a:rPr lang="en-US" sz="2200" b="1" dirty="0">
                <a:solidFill>
                  <a:schemeClr val="tx1"/>
                </a:solidFill>
              </a:rPr>
              <a:t>D:</a:t>
            </a:r>
            <a:r>
              <a:rPr lang="en-US" sz="2200" dirty="0">
                <a:solidFill>
                  <a:schemeClr val="tx1"/>
                </a:solidFill>
              </a:rPr>
              <a:t> Decision variables</a:t>
            </a:r>
          </a:p>
          <a:p>
            <a:pPr lvl="1">
              <a:buFont typeface="Wingdings" pitchFamily="2" charset="2"/>
              <a:buChar char="Ø"/>
            </a:pPr>
            <a:r>
              <a:rPr lang="en-US" sz="2200" b="1" dirty="0">
                <a:solidFill>
                  <a:schemeClr val="tx1"/>
                </a:solidFill>
              </a:rPr>
              <a:t>R: </a:t>
            </a:r>
            <a:r>
              <a:rPr lang="en-US" sz="2200" dirty="0">
                <a:solidFill>
                  <a:schemeClr val="tx1"/>
                </a:solidFill>
              </a:rPr>
              <a:t>What is the source of randomness (risk)? </a:t>
            </a:r>
          </a:p>
          <a:p>
            <a:pPr marL="627062" lvl="1" indent="-342900">
              <a:buFont typeface="Wingdings" pitchFamily="2" charset="2"/>
              <a:buChar char="Ø"/>
            </a:pPr>
            <a:endParaRPr lang="en-US" sz="2200" b="1" dirty="0">
              <a:solidFill>
                <a:schemeClr val="tx1"/>
              </a:solidFill>
            </a:endParaRPr>
          </a:p>
          <a:p>
            <a:pPr>
              <a:buFont typeface="Wingdings" pitchFamily="2" charset="2"/>
              <a:buChar char="Ø"/>
            </a:pPr>
            <a:r>
              <a:rPr lang="en-US" sz="2200" dirty="0">
                <a:solidFill>
                  <a:schemeClr val="tx1"/>
                </a:solidFill>
              </a:rPr>
              <a:t>Formulate model mathematically</a:t>
            </a:r>
          </a:p>
          <a:p>
            <a:pPr lvl="1">
              <a:buFont typeface="Wingdings" pitchFamily="2" charset="2"/>
              <a:buChar char="Ø"/>
            </a:pPr>
            <a:r>
              <a:rPr lang="en-US" sz="2200" b="1" dirty="0">
                <a:solidFill>
                  <a:schemeClr val="tx1"/>
                </a:solidFill>
              </a:rPr>
              <a:t>D: </a:t>
            </a:r>
            <a:r>
              <a:rPr lang="en-US" sz="2200" dirty="0">
                <a:solidFill>
                  <a:schemeClr val="tx1"/>
                </a:solidFill>
              </a:rPr>
              <a:t>Define decision variables </a:t>
            </a:r>
          </a:p>
          <a:p>
            <a:pPr lvl="1">
              <a:buFont typeface="Wingdings" pitchFamily="2" charset="2"/>
              <a:buChar char="Ø"/>
            </a:pPr>
            <a:r>
              <a:rPr lang="en-US" sz="2200" b="1" dirty="0">
                <a:solidFill>
                  <a:schemeClr val="tx1"/>
                </a:solidFill>
              </a:rPr>
              <a:t>R: </a:t>
            </a:r>
            <a:r>
              <a:rPr lang="en-US" sz="2200" dirty="0">
                <a:solidFill>
                  <a:schemeClr val="tx1"/>
                </a:solidFill>
              </a:rPr>
              <a:t>Define random variables </a:t>
            </a:r>
          </a:p>
          <a:p>
            <a:pPr lvl="1">
              <a:buFont typeface="Wingdings" pitchFamily="2" charset="2"/>
              <a:buChar char="Ø"/>
            </a:pPr>
            <a:r>
              <a:rPr lang="en-US" sz="2200" b="1" dirty="0">
                <a:solidFill>
                  <a:schemeClr val="tx1"/>
                </a:solidFill>
              </a:rPr>
              <a:t>O:</a:t>
            </a:r>
            <a:r>
              <a:rPr lang="en-US" sz="2200" dirty="0">
                <a:solidFill>
                  <a:schemeClr val="tx1"/>
                </a:solidFill>
              </a:rPr>
              <a:t> Define objective function in terms of decision variables and random variables</a:t>
            </a:r>
          </a:p>
          <a:p>
            <a:pPr marL="457200" lvl="1" indent="0">
              <a:buNone/>
            </a:pPr>
            <a:endParaRPr lang="en-US" sz="2200" dirty="0">
              <a:solidFill>
                <a:schemeClr val="tx1"/>
              </a:solidFill>
            </a:endParaRPr>
          </a:p>
          <a:p>
            <a:pPr lvl="1">
              <a:buFont typeface="Wingdings" pitchFamily="2" charset="2"/>
              <a:buChar char="Ø"/>
            </a:pPr>
            <a:endParaRPr lang="en-US" sz="2200" dirty="0">
              <a:solidFill>
                <a:schemeClr val="tx1"/>
              </a:solidFill>
            </a:endParaRPr>
          </a:p>
          <a:p>
            <a:pPr>
              <a:buFont typeface="Wingdings" pitchFamily="2" charset="2"/>
              <a:buChar char="Ø"/>
            </a:pPr>
            <a:endParaRPr lang="en-US" sz="2200" dirty="0">
              <a:solidFill>
                <a:schemeClr val="tx1"/>
              </a:solidFill>
            </a:endParaRPr>
          </a:p>
          <a:p>
            <a:pPr marL="915988" lvl="2">
              <a:buFont typeface="Wingdings" pitchFamily="2" charset="2"/>
              <a:buChar char="Ø"/>
            </a:pPr>
            <a:endParaRPr lang="en-US" sz="2200" dirty="0">
              <a:solidFill>
                <a:schemeClr val="tx1"/>
              </a:solidFill>
            </a:endParaRPr>
          </a:p>
          <a:p>
            <a:pPr lvl="1">
              <a:buFont typeface="Wingdings" pitchFamily="2" charset="2"/>
              <a:buChar char="Ø"/>
            </a:pPr>
            <a:endParaRPr lang="en-US" sz="2200" dirty="0">
              <a:solidFill>
                <a:schemeClr val="tx1"/>
              </a:solidFill>
            </a:endParaRPr>
          </a:p>
        </p:txBody>
      </p:sp>
      <p:sp>
        <p:nvSpPr>
          <p:cNvPr id="2" name="Title 1"/>
          <p:cNvSpPr>
            <a:spLocks noGrp="1"/>
          </p:cNvSpPr>
          <p:nvPr>
            <p:ph type="title"/>
          </p:nvPr>
        </p:nvSpPr>
        <p:spPr/>
        <p:txBody>
          <a:bodyPr>
            <a:normAutofit/>
          </a:bodyPr>
          <a:lstStyle/>
          <a:p>
            <a:pPr algn="ctr"/>
            <a:r>
              <a:rPr lang="en-US" sz="3600" dirty="0"/>
              <a:t>GAP: Overbooking</a:t>
            </a:r>
          </a:p>
        </p:txBody>
      </p:sp>
      <p:sp>
        <p:nvSpPr>
          <p:cNvPr id="3" name="TextBox 2">
            <a:extLst>
              <a:ext uri="{FF2B5EF4-FFF2-40B4-BE49-F238E27FC236}">
                <a16:creationId xmlns:a16="http://schemas.microsoft.com/office/drawing/2014/main" id="{376DDCED-3927-4942-B565-7B8C35C3EC2D}"/>
              </a:ext>
            </a:extLst>
          </p:cNvPr>
          <p:cNvSpPr txBox="1"/>
          <p:nvPr/>
        </p:nvSpPr>
        <p:spPr>
          <a:xfrm>
            <a:off x="2667000" y="1702713"/>
            <a:ext cx="3444379" cy="430887"/>
          </a:xfrm>
          <a:prstGeom prst="rect">
            <a:avLst/>
          </a:prstGeom>
          <a:noFill/>
        </p:spPr>
        <p:txBody>
          <a:bodyPr wrap="square" rtlCol="0">
            <a:spAutoFit/>
          </a:bodyPr>
          <a:lstStyle/>
          <a:p>
            <a:r>
              <a:rPr lang="en-US" sz="2200" dirty="0">
                <a:solidFill>
                  <a:srgbClr val="C00000"/>
                </a:solidFill>
                <a:latin typeface="Calibri" panose="020F0502020204030204" pitchFamily="34" charset="0"/>
                <a:cs typeface="Calibri" panose="020F0502020204030204" pitchFamily="34" charset="0"/>
              </a:rPr>
              <a:t>Maximize profit</a:t>
            </a:r>
          </a:p>
        </p:txBody>
      </p:sp>
      <p:sp>
        <p:nvSpPr>
          <p:cNvPr id="93" name="TextBox 92">
            <a:extLst>
              <a:ext uri="{FF2B5EF4-FFF2-40B4-BE49-F238E27FC236}">
                <a16:creationId xmlns:a16="http://schemas.microsoft.com/office/drawing/2014/main" id="{3B6A885F-76F1-574C-97A8-19D780FD80BE}"/>
              </a:ext>
            </a:extLst>
          </p:cNvPr>
          <p:cNvSpPr txBox="1"/>
          <p:nvPr/>
        </p:nvSpPr>
        <p:spPr>
          <a:xfrm>
            <a:off x="3657600" y="2083713"/>
            <a:ext cx="4648200" cy="430887"/>
          </a:xfrm>
          <a:prstGeom prst="rect">
            <a:avLst/>
          </a:prstGeom>
          <a:noFill/>
        </p:spPr>
        <p:txBody>
          <a:bodyPr wrap="square" rtlCol="0">
            <a:spAutoFit/>
          </a:bodyPr>
          <a:lstStyle/>
          <a:p>
            <a:r>
              <a:rPr lang="en-US" sz="2200" dirty="0">
                <a:solidFill>
                  <a:srgbClr val="C00000"/>
                </a:solidFill>
                <a:latin typeface="Calibri" panose="020F0502020204030204" pitchFamily="34" charset="0"/>
                <a:cs typeface="Calibri" panose="020F0502020204030204" pitchFamily="34" charset="0"/>
              </a:rPr>
              <a:t>Number of overbooked seats</a:t>
            </a:r>
          </a:p>
        </p:txBody>
      </p:sp>
      <p:sp>
        <p:nvSpPr>
          <p:cNvPr id="95" name="TextBox 94">
            <a:extLst>
              <a:ext uri="{FF2B5EF4-FFF2-40B4-BE49-F238E27FC236}">
                <a16:creationId xmlns:a16="http://schemas.microsoft.com/office/drawing/2014/main" id="{146EDF60-5D5F-644F-8FCA-37F9F945B059}"/>
              </a:ext>
            </a:extLst>
          </p:cNvPr>
          <p:cNvSpPr txBox="1"/>
          <p:nvPr/>
        </p:nvSpPr>
        <p:spPr>
          <a:xfrm>
            <a:off x="6096000" y="2514600"/>
            <a:ext cx="2820976" cy="430887"/>
          </a:xfrm>
          <a:prstGeom prst="rect">
            <a:avLst/>
          </a:prstGeom>
          <a:noFill/>
        </p:spPr>
        <p:txBody>
          <a:bodyPr wrap="square" rtlCol="0">
            <a:spAutoFit/>
          </a:bodyPr>
          <a:lstStyle/>
          <a:p>
            <a:r>
              <a:rPr lang="en-US" sz="2200" dirty="0">
                <a:solidFill>
                  <a:srgbClr val="C00000"/>
                </a:solidFill>
                <a:latin typeface="Calibri" panose="020F0502020204030204" pitchFamily="34" charset="0"/>
                <a:cs typeface="Calibri" panose="020F0502020204030204" pitchFamily="34" charset="0"/>
              </a:rPr>
              <a:t>Number of no-shows </a:t>
            </a:r>
          </a:p>
        </p:txBody>
      </p:sp>
      <p:sp>
        <p:nvSpPr>
          <p:cNvPr id="109" name="TextBox 108">
            <a:extLst>
              <a:ext uri="{FF2B5EF4-FFF2-40B4-BE49-F238E27FC236}">
                <a16:creationId xmlns:a16="http://schemas.microsoft.com/office/drawing/2014/main" id="{BDD13685-DC2D-2C48-B0B3-E41C6BE6BA20}"/>
              </a:ext>
            </a:extLst>
          </p:cNvPr>
          <p:cNvSpPr txBox="1"/>
          <p:nvPr/>
        </p:nvSpPr>
        <p:spPr>
          <a:xfrm>
            <a:off x="4253786" y="3732551"/>
            <a:ext cx="4648200" cy="430887"/>
          </a:xfrm>
          <a:prstGeom prst="rect">
            <a:avLst/>
          </a:prstGeom>
          <a:noFill/>
        </p:spPr>
        <p:txBody>
          <a:bodyPr wrap="square" rtlCol="0">
            <a:spAutoFit/>
          </a:bodyPr>
          <a:lstStyle/>
          <a:p>
            <a:r>
              <a:rPr lang="en-US" sz="2200" dirty="0">
                <a:solidFill>
                  <a:srgbClr val="C00000"/>
                </a:solidFill>
                <a:latin typeface="Calibri" panose="020F0502020204030204" pitchFamily="34" charset="0"/>
                <a:cs typeface="Calibri" panose="020F0502020204030204" pitchFamily="34" charset="0"/>
              </a:rPr>
              <a:t> n = {0,1,2,3} # overbooked seats</a:t>
            </a:r>
          </a:p>
        </p:txBody>
      </p:sp>
      <p:sp>
        <p:nvSpPr>
          <p:cNvPr id="113" name="TextBox 112">
            <a:extLst>
              <a:ext uri="{FF2B5EF4-FFF2-40B4-BE49-F238E27FC236}">
                <a16:creationId xmlns:a16="http://schemas.microsoft.com/office/drawing/2014/main" id="{6276457B-1DA9-9342-855D-01D5E987D534}"/>
              </a:ext>
            </a:extLst>
          </p:cNvPr>
          <p:cNvSpPr txBox="1"/>
          <p:nvPr/>
        </p:nvSpPr>
        <p:spPr>
          <a:xfrm>
            <a:off x="4038600" y="4127957"/>
            <a:ext cx="5486400" cy="430887"/>
          </a:xfrm>
          <a:prstGeom prst="rect">
            <a:avLst/>
          </a:prstGeom>
          <a:noFill/>
        </p:spPr>
        <p:txBody>
          <a:bodyPr wrap="square" rtlCol="0">
            <a:spAutoFit/>
          </a:bodyPr>
          <a:lstStyle/>
          <a:p>
            <a:r>
              <a:rPr lang="en-US" sz="2200" dirty="0">
                <a:solidFill>
                  <a:srgbClr val="C00000"/>
                </a:solidFill>
                <a:latin typeface="Calibri" panose="020F0502020204030204" pitchFamily="34" charset="0"/>
                <a:cs typeface="Calibri" panose="020F0502020204030204" pitchFamily="34" charset="0"/>
              </a:rPr>
              <a:t> x = {1,2,3} # no-shows, w pr. {0.3, 0.4, 0.3} </a:t>
            </a: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97AD222B-DC49-CD4C-9CEC-ADB0F27F4701}"/>
                  </a:ext>
                </a:extLst>
              </p:cNvPr>
              <p:cNvSpPr txBox="1"/>
              <p:nvPr/>
            </p:nvSpPr>
            <p:spPr>
              <a:xfrm>
                <a:off x="381000" y="5385806"/>
                <a:ext cx="8458200" cy="710194"/>
              </a:xfrm>
              <a:prstGeom prst="rect">
                <a:avLst/>
              </a:prstGeom>
              <a:noFill/>
            </p:spPr>
            <p:txBody>
              <a:bodyPr wrap="square" rtlCol="0">
                <a:spAutoFit/>
              </a:bodyPr>
              <a:lstStyle/>
              <a:p>
                <a:r>
                  <a:rPr lang="en-US" sz="1800" dirty="0">
                    <a:solidFill>
                      <a:srgbClr val="C00000"/>
                    </a:solidFill>
                    <a:latin typeface="Calibri" panose="020F0502020204030204" pitchFamily="34" charset="0"/>
                    <a:cs typeface="Calibri" panose="020F0502020204030204" pitchFamily="34" charset="0"/>
                  </a:rPr>
                  <a:t> Max Profit = </a:t>
                </a:r>
                <a14:m>
                  <m:oMath xmlns:m="http://schemas.openxmlformats.org/officeDocument/2006/math">
                    <m:d>
                      <m:dPr>
                        <m:begChr m:val="{"/>
                        <m:endChr m:val=""/>
                        <m:ctrlPr>
                          <a:rPr lang="en-US" sz="1800" i="1" smtClean="0">
                            <a:solidFill>
                              <a:srgbClr val="C00000"/>
                            </a:solidFill>
                            <a:latin typeface="Cambria Math" panose="02040503050406030204" pitchFamily="18" charset="0"/>
                            <a:cs typeface="Calibri" panose="020F0502020204030204" pitchFamily="34" charset="0"/>
                          </a:rPr>
                        </m:ctrlPr>
                      </m:dPr>
                      <m:e>
                        <m:eqArr>
                          <m:eqArrPr>
                            <m:ctrlPr>
                              <a:rPr lang="en-US" sz="1800" i="1" smtClean="0">
                                <a:solidFill>
                                  <a:srgbClr val="C00000"/>
                                </a:solidFill>
                                <a:latin typeface="Cambria Math" panose="02040503050406030204" pitchFamily="18" charset="0"/>
                                <a:cs typeface="Calibri" panose="020F0502020204030204" pitchFamily="34" charset="0"/>
                              </a:rPr>
                            </m:ctrlPr>
                          </m:eqArrPr>
                          <m:e>
                            <m:r>
                              <a:rPr lang="en-US" sz="1800" b="0" i="1" smtClean="0">
                                <a:solidFill>
                                  <a:srgbClr val="C00000"/>
                                </a:solidFill>
                                <a:latin typeface="Cambria Math" panose="02040503050406030204" pitchFamily="18" charset="0"/>
                                <a:cs typeface="Calibri" panose="020F0502020204030204" pitchFamily="34" charset="0"/>
                              </a:rPr>
                              <m:t>𝑛</m:t>
                            </m:r>
                            <m:r>
                              <a:rPr lang="en-US" sz="1800" b="0" i="1" smtClean="0">
                                <a:solidFill>
                                  <a:srgbClr val="C00000"/>
                                </a:solidFill>
                                <a:latin typeface="Cambria Math" panose="02040503050406030204" pitchFamily="18" charset="0"/>
                                <a:cs typeface="Calibri" panose="020F0502020204030204" pitchFamily="34" charset="0"/>
                              </a:rPr>
                              <m:t> × 500      </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𝑖𝑓</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  </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𝑛</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                                                                (</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𝑛𝑜𝑜𝑛𝑒</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 </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𝑏𝑢𝑚𝑝𝑒𝑑</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m:t>
                            </m:r>
                          </m:e>
                          <m:e>
                            <m:r>
                              <a:rPr lang="en-US" sz="1800" i="1">
                                <a:solidFill>
                                  <a:srgbClr val="C00000"/>
                                </a:solidFill>
                                <a:latin typeface="Cambria Math" panose="02040503050406030204" pitchFamily="18" charset="0"/>
                                <a:cs typeface="Calibri" panose="020F0502020204030204" pitchFamily="34" charset="0"/>
                              </a:rPr>
                              <m:t>𝑛</m:t>
                            </m:r>
                            <m:r>
                              <a:rPr lang="en-US" sz="1800" i="1">
                                <a:solidFill>
                                  <a:srgbClr val="C00000"/>
                                </a:solidFill>
                                <a:latin typeface="Cambria Math" panose="02040503050406030204" pitchFamily="18" charset="0"/>
                                <a:cs typeface="Calibri" panose="020F0502020204030204" pitchFamily="34" charset="0"/>
                              </a:rPr>
                              <m:t> × 500−</m:t>
                            </m:r>
                            <m:d>
                              <m:dPr>
                                <m:ctrlP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𝑛</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𝑥</m:t>
                                </m:r>
                              </m:e>
                            </m:d>
                            <m:r>
                              <a:rPr lang="en-US" sz="1800" i="1">
                                <a:solidFill>
                                  <a:srgbClr val="C00000"/>
                                </a:solidFill>
                                <a:latin typeface="Cambria Math" panose="02040503050406030204" pitchFamily="18" charset="0"/>
                                <a:cs typeface="Calibri" panose="020F0502020204030204" pitchFamily="34" charset="0"/>
                              </a:rPr>
                              <m:t>×</m:t>
                            </m:r>
                            <m:r>
                              <a:rPr lang="en-US" sz="1800" b="0" i="1" smtClean="0">
                                <a:solidFill>
                                  <a:srgbClr val="C00000"/>
                                </a:solidFill>
                                <a:latin typeface="Cambria Math" panose="02040503050406030204" pitchFamily="18" charset="0"/>
                                <a:cs typeface="Calibri" panose="020F0502020204030204" pitchFamily="34" charset="0"/>
                              </a:rPr>
                              <m:t>750      </m:t>
                            </m:r>
                            <m:r>
                              <a:rPr lang="en-US" sz="1800" i="1">
                                <a:solidFill>
                                  <a:srgbClr val="C00000"/>
                                </a:solidFill>
                                <a:latin typeface="Cambria Math" panose="02040503050406030204" pitchFamily="18" charset="0"/>
                                <a:ea typeface="Cambria Math" panose="02040503050406030204" pitchFamily="18" charset="0"/>
                                <a:cs typeface="Calibri" panose="020F0502020204030204" pitchFamily="34" charset="0"/>
                              </a:rPr>
                              <m:t>𝑖𝑓</m:t>
                            </m:r>
                            <m:r>
                              <a:rPr lang="en-US" sz="1800" i="1">
                                <a:solidFill>
                                  <a:srgbClr val="C00000"/>
                                </a:solidFill>
                                <a:latin typeface="Cambria Math" panose="02040503050406030204" pitchFamily="18" charset="0"/>
                                <a:ea typeface="Cambria Math" panose="02040503050406030204" pitchFamily="18" charset="0"/>
                                <a:cs typeface="Calibri" panose="020F0502020204030204" pitchFamily="34" charset="0"/>
                              </a:rPr>
                              <m:t>  </m:t>
                            </m:r>
                            <m:r>
                              <a:rPr lang="en-US" sz="1800" i="1">
                                <a:solidFill>
                                  <a:srgbClr val="C00000"/>
                                </a:solidFill>
                                <a:latin typeface="Cambria Math" panose="02040503050406030204" pitchFamily="18" charset="0"/>
                                <a:ea typeface="Cambria Math" panose="02040503050406030204" pitchFamily="18" charset="0"/>
                                <a:cs typeface="Calibri" panose="020F0502020204030204" pitchFamily="34" charset="0"/>
                              </a:rPr>
                              <m:t>𝑛</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&gt;</m:t>
                            </m:r>
                            <m:r>
                              <a:rPr lang="en-US" sz="1800" i="1">
                                <a:solidFill>
                                  <a:srgbClr val="C00000"/>
                                </a:solidFill>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             </m:t>
                            </m:r>
                            <m:r>
                              <a:rPr lang="en-US" sz="1800" i="1">
                                <a:solidFill>
                                  <a:srgbClr val="C00000"/>
                                </a:solidFill>
                                <a:latin typeface="Cambria Math" panose="02040503050406030204" pitchFamily="18" charset="0"/>
                                <a:ea typeface="Cambria Math" panose="02040503050406030204" pitchFamily="18" charset="0"/>
                                <a:cs typeface="Calibri" panose="020F0502020204030204" pitchFamily="34" charset="0"/>
                              </a:rPr>
                              <m:t>(</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𝑠𝑜𝑚𝑒</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 </m:t>
                            </m:r>
                            <m:r>
                              <a:rPr lang="en-US" sz="18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𝑐𝑢𝑠𝑡𝑜𝑚𝑒𝑟𝑠</m:t>
                            </m:r>
                            <m:r>
                              <a:rPr lang="en-US" sz="1800" i="1">
                                <a:solidFill>
                                  <a:srgbClr val="C00000"/>
                                </a:solidFill>
                                <a:latin typeface="Cambria Math" panose="02040503050406030204" pitchFamily="18" charset="0"/>
                                <a:ea typeface="Cambria Math" panose="02040503050406030204" pitchFamily="18" charset="0"/>
                                <a:cs typeface="Calibri" panose="020F0502020204030204" pitchFamily="34" charset="0"/>
                              </a:rPr>
                              <m:t> </m:t>
                            </m:r>
                            <m:r>
                              <a:rPr lang="en-US" sz="1800" i="1">
                                <a:solidFill>
                                  <a:srgbClr val="C00000"/>
                                </a:solidFill>
                                <a:latin typeface="Cambria Math" panose="02040503050406030204" pitchFamily="18" charset="0"/>
                                <a:ea typeface="Cambria Math" panose="02040503050406030204" pitchFamily="18" charset="0"/>
                                <a:cs typeface="Calibri" panose="020F0502020204030204" pitchFamily="34" charset="0"/>
                              </a:rPr>
                              <m:t>𝑏𝑢𝑚𝑝𝑒𝑑</m:t>
                            </m:r>
                            <m:r>
                              <a:rPr lang="en-US" sz="1800" i="1">
                                <a:solidFill>
                                  <a:srgbClr val="C00000"/>
                                </a:solidFill>
                                <a:latin typeface="Cambria Math" panose="02040503050406030204" pitchFamily="18" charset="0"/>
                                <a:ea typeface="Cambria Math" panose="02040503050406030204" pitchFamily="18" charset="0"/>
                                <a:cs typeface="Calibri" panose="020F0502020204030204" pitchFamily="34" charset="0"/>
                              </a:rPr>
                              <m:t>)</m:t>
                            </m:r>
                          </m:e>
                        </m:eqArr>
                      </m:e>
                    </m:d>
                  </m:oMath>
                </a14:m>
                <a:endParaRPr lang="en-US" sz="1800" dirty="0">
                  <a:solidFill>
                    <a:srgbClr val="C00000"/>
                  </a:solidFill>
                  <a:latin typeface="Calibri" panose="020F0502020204030204" pitchFamily="34" charset="0"/>
                  <a:cs typeface="Calibri" panose="020F0502020204030204" pitchFamily="34" charset="0"/>
                </a:endParaRPr>
              </a:p>
            </p:txBody>
          </p:sp>
        </mc:Choice>
        <mc:Fallback xmlns="">
          <p:sp>
            <p:nvSpPr>
              <p:cNvPr id="114" name="TextBox 113">
                <a:extLst>
                  <a:ext uri="{FF2B5EF4-FFF2-40B4-BE49-F238E27FC236}">
                    <a16:creationId xmlns:a16="http://schemas.microsoft.com/office/drawing/2014/main" id="{97AD222B-DC49-CD4C-9CEC-ADB0F27F4701}"/>
                  </a:ext>
                </a:extLst>
              </p:cNvPr>
              <p:cNvSpPr txBox="1">
                <a:spLocks noRot="1" noChangeAspect="1" noMove="1" noResize="1" noEditPoints="1" noAdjustHandles="1" noChangeArrowheads="1" noChangeShapeType="1" noTextEdit="1"/>
              </p:cNvSpPr>
              <p:nvPr/>
            </p:nvSpPr>
            <p:spPr>
              <a:xfrm>
                <a:off x="381000" y="5385806"/>
                <a:ext cx="8458200" cy="710194"/>
              </a:xfrm>
              <a:prstGeom prst="rect">
                <a:avLst/>
              </a:prstGeom>
              <a:blipFill>
                <a:blip r:embed="rId3"/>
                <a:stretch>
                  <a:fillRect t="-186207" b="-270690"/>
                </a:stretch>
              </a:blipFill>
            </p:spPr>
            <p:txBody>
              <a:bodyPr/>
              <a:lstStyle/>
              <a:p>
                <a:r>
                  <a:rPr lang="en-US">
                    <a:noFill/>
                  </a:rPr>
                  <a:t> </a:t>
                </a:r>
              </a:p>
            </p:txBody>
          </p:sp>
        </mc:Fallback>
      </mc:AlternateContent>
    </p:spTree>
    <p:extLst>
      <p:ext uri="{BB962C8B-B14F-4D97-AF65-F5344CB8AC3E}">
        <p14:creationId xmlns:p14="http://schemas.microsoft.com/office/powerpoint/2010/main" val="399622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3" grpId="0"/>
      <p:bldP spid="95" grpId="0"/>
      <p:bldP spid="109" grpId="0"/>
      <p:bldP spid="113" grpId="0"/>
      <p:bldP spid="1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Overbooking: Solution</a:t>
            </a:r>
          </a:p>
        </p:txBody>
      </p:sp>
      <p:sp>
        <p:nvSpPr>
          <p:cNvPr id="21" name="Rectangle 6"/>
          <p:cNvSpPr>
            <a:spLocks noChangeArrowheads="1"/>
          </p:cNvSpPr>
          <p:nvPr/>
        </p:nvSpPr>
        <p:spPr bwMode="auto">
          <a:xfrm>
            <a:off x="1249425" y="4029666"/>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6" name="TextBox 5"/>
          <p:cNvSpPr txBox="1"/>
          <p:nvPr/>
        </p:nvSpPr>
        <p:spPr>
          <a:xfrm>
            <a:off x="76200" y="2694882"/>
            <a:ext cx="1876550" cy="1323439"/>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How much</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order? </a:t>
            </a:r>
            <a:r>
              <a:rPr lang="en-US" sz="1600" b="1" u="sng" dirty="0">
                <a:solidFill>
                  <a:srgbClr val="C00000"/>
                </a:solidFill>
                <a:latin typeface="Calibri" panose="020F0502020204030204" pitchFamily="34" charset="0"/>
                <a:cs typeface="Calibri" panose="020F0502020204030204" pitchFamily="34" charset="0"/>
              </a:rPr>
              <a:t>Answer: </a:t>
            </a:r>
            <a:r>
              <a:rPr lang="en-US" sz="1600" b="1" dirty="0">
                <a:solidFill>
                  <a:srgbClr val="C00000"/>
                </a:solidFill>
                <a:latin typeface="Calibri" panose="020F0502020204030204" pitchFamily="34" charset="0"/>
                <a:cs typeface="Calibri" panose="020F0502020204030204" pitchFamily="34" charset="0"/>
              </a:rPr>
              <a:t>to maximize expected profit, overbook 2 tickets </a:t>
            </a:r>
          </a:p>
        </p:txBody>
      </p:sp>
      <mc:AlternateContent xmlns:mc="http://schemas.openxmlformats.org/markup-compatibility/2006" xmlns:a14="http://schemas.microsoft.com/office/drawing/2010/main">
        <mc:Choice Requires="a14">
          <p:sp>
            <p:nvSpPr>
              <p:cNvPr id="37" name="TextBox 36"/>
              <p:cNvSpPr txBox="1"/>
              <p:nvPr/>
            </p:nvSpPr>
            <p:spPr>
              <a:xfrm>
                <a:off x="821929" y="1261573"/>
                <a:ext cx="7682389" cy="584775"/>
              </a:xfrm>
              <a:prstGeom prst="rect">
                <a:avLst/>
              </a:prstGeom>
              <a:noFill/>
            </p:spPr>
            <p:txBody>
              <a:bodyPr wrap="square" rtlCol="0">
                <a:spAutoFit/>
              </a:bodyPr>
              <a:lstStyle/>
              <a:p>
                <a:r>
                  <a:rPr lang="en-US" sz="1600" b="1" dirty="0">
                    <a:solidFill>
                      <a:srgbClr val="C00000"/>
                    </a:solidFill>
                    <a:latin typeface="Calibri" panose="020F0502020204030204" pitchFamily="34" charset="0"/>
                    <a:cs typeface="Calibri" panose="020F0502020204030204" pitchFamily="34" charset="0"/>
                  </a:rPr>
                  <a:t>Profit from overbooking = additional revenue from overbooking </a:t>
                </a:r>
                <a14:m>
                  <m:oMath xmlns:m="http://schemas.openxmlformats.org/officeDocument/2006/math">
                    <m:r>
                      <a:rPr lang="en-US" sz="1600" b="1" i="1" dirty="0" smtClean="0">
                        <a:solidFill>
                          <a:srgbClr val="C00000"/>
                        </a:solidFill>
                        <a:latin typeface="Cambria Math" panose="02040503050406030204" pitchFamily="18" charset="0"/>
                        <a:cs typeface="Calibri" panose="020F0502020204030204" pitchFamily="34" charset="0"/>
                      </a:rPr>
                      <m:t>− </m:t>
                    </m:r>
                  </m:oMath>
                </a14:m>
                <a:r>
                  <a:rPr lang="en-US" sz="1600" b="1" dirty="0">
                    <a:solidFill>
                      <a:srgbClr val="C00000"/>
                    </a:solidFill>
                    <a:latin typeface="Calibri" panose="020F0502020204030204" pitchFamily="34" charset="0"/>
                    <a:cs typeface="Calibri" panose="020F0502020204030204" pitchFamily="34" charset="0"/>
                  </a:rPr>
                  <a:t>cost of vouchers to bumped customers</a:t>
                </a:r>
              </a:p>
            </p:txBody>
          </p:sp>
        </mc:Choice>
        <mc:Fallback xmlns="">
          <p:sp>
            <p:nvSpPr>
              <p:cNvPr id="37" name="TextBox 36"/>
              <p:cNvSpPr txBox="1">
                <a:spLocks noRot="1" noChangeAspect="1" noMove="1" noResize="1" noEditPoints="1" noAdjustHandles="1" noChangeArrowheads="1" noChangeShapeType="1" noTextEdit="1"/>
              </p:cNvSpPr>
              <p:nvPr/>
            </p:nvSpPr>
            <p:spPr>
              <a:xfrm>
                <a:off x="821929" y="1261573"/>
                <a:ext cx="7682389" cy="584775"/>
              </a:xfrm>
              <a:prstGeom prst="rect">
                <a:avLst/>
              </a:prstGeom>
              <a:blipFill>
                <a:blip r:embed="rId2"/>
                <a:stretch>
                  <a:fillRect l="-330" t="-4255" b="-10638"/>
                </a:stretch>
              </a:blipFill>
            </p:spPr>
            <p:txBody>
              <a:bodyPr/>
              <a:lstStyle/>
              <a:p>
                <a:r>
                  <a:rPr lang="en-US">
                    <a:noFill/>
                  </a:rPr>
                  <a:t> </a:t>
                </a:r>
              </a:p>
            </p:txBody>
          </p:sp>
        </mc:Fallback>
      </mc:AlternateContent>
      <p:sp>
        <p:nvSpPr>
          <p:cNvPr id="41" name="TextBox 40"/>
          <p:cNvSpPr txBox="1"/>
          <p:nvPr/>
        </p:nvSpPr>
        <p:spPr>
          <a:xfrm rot="20065767">
            <a:off x="2113081" y="3101616"/>
            <a:ext cx="1549720" cy="338554"/>
          </a:xfrm>
          <a:prstGeom prst="rect">
            <a:avLst/>
          </a:prstGeom>
          <a:noFill/>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Overbook 1 seat</a:t>
            </a:r>
            <a:endParaRPr lang="en-US" dirty="0">
              <a:solidFill>
                <a:schemeClr val="tx1"/>
              </a:solidFill>
              <a:latin typeface="Calibri" panose="020F0502020204030204" pitchFamily="34" charset="0"/>
              <a:cs typeface="Calibri" panose="020F0502020204030204" pitchFamily="34" charset="0"/>
            </a:endParaRPr>
          </a:p>
        </p:txBody>
      </p:sp>
      <p:sp>
        <p:nvSpPr>
          <p:cNvPr id="29" name="Oval 16"/>
          <p:cNvSpPr>
            <a:spLocks noChangeArrowheads="1"/>
          </p:cNvSpPr>
          <p:nvPr/>
        </p:nvSpPr>
        <p:spPr bwMode="auto">
          <a:xfrm>
            <a:off x="4791597" y="2863110"/>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8" name="Group 7"/>
          <p:cNvGrpSpPr/>
          <p:nvPr/>
        </p:nvGrpSpPr>
        <p:grpSpPr>
          <a:xfrm>
            <a:off x="4943997" y="2265348"/>
            <a:ext cx="2051671" cy="1158791"/>
            <a:chOff x="5438317" y="1408097"/>
            <a:chExt cx="2051671" cy="1158791"/>
          </a:xfrm>
        </p:grpSpPr>
        <p:sp>
          <p:nvSpPr>
            <p:cNvPr id="26" name="Line 13"/>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7" name="Line 14"/>
            <p:cNvSpPr>
              <a:spLocks noChangeShapeType="1"/>
            </p:cNvSpPr>
            <p:nvPr/>
          </p:nvSpPr>
          <p:spPr bwMode="auto">
            <a:xfrm>
              <a:off x="5438317" y="2082060"/>
              <a:ext cx="1786411"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8" name="Line 15"/>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38" name="Isosceles Triangle 37"/>
            <p:cNvSpPr/>
            <p:nvPr/>
          </p:nvSpPr>
          <p:spPr bwMode="auto">
            <a:xfrm rot="16200000">
              <a:off x="7213399" y="194383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8" name="Isosceles Triangle 47"/>
            <p:cNvSpPr/>
            <p:nvPr/>
          </p:nvSpPr>
          <p:spPr bwMode="auto">
            <a:xfrm rot="16200000">
              <a:off x="7213949" y="160108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9" name="Isosceles Triangle 48"/>
            <p:cNvSpPr/>
            <p:nvPr/>
          </p:nvSpPr>
          <p:spPr bwMode="auto">
            <a:xfrm rot="16200000">
              <a:off x="7215671" y="2292571"/>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0" name="Line 14"/>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1" name="TextBox 50"/>
            <p:cNvSpPr txBox="1"/>
            <p:nvPr/>
          </p:nvSpPr>
          <p:spPr>
            <a:xfrm>
              <a:off x="5873959" y="1408097"/>
              <a:ext cx="129452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 shows = 1</a:t>
              </a:r>
              <a:endParaRPr lang="en-US" dirty="0">
                <a:solidFill>
                  <a:schemeClr val="tx1"/>
                </a:solidFill>
                <a:latin typeface="Calibri" panose="020F0502020204030204" pitchFamily="34" charset="0"/>
                <a:cs typeface="Calibri" panose="020F0502020204030204" pitchFamily="34" charset="0"/>
              </a:endParaRPr>
            </a:p>
          </p:txBody>
        </p:sp>
        <p:sp>
          <p:nvSpPr>
            <p:cNvPr id="52" name="Line 14"/>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3" name="TextBox 52"/>
            <p:cNvSpPr txBox="1"/>
            <p:nvPr/>
          </p:nvSpPr>
          <p:spPr>
            <a:xfrm>
              <a:off x="5875190" y="1766391"/>
              <a:ext cx="129452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 shows = 2</a:t>
              </a:r>
            </a:p>
          </p:txBody>
        </p:sp>
        <p:sp>
          <p:nvSpPr>
            <p:cNvPr id="54" name="TextBox 53"/>
            <p:cNvSpPr txBox="1"/>
            <p:nvPr/>
          </p:nvSpPr>
          <p:spPr>
            <a:xfrm>
              <a:off x="5875190" y="2104945"/>
              <a:ext cx="129452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 shows = 3</a:t>
              </a:r>
            </a:p>
          </p:txBody>
        </p:sp>
      </p:grpSp>
      <p:grpSp>
        <p:nvGrpSpPr>
          <p:cNvPr id="5" name="Group 4"/>
          <p:cNvGrpSpPr/>
          <p:nvPr/>
        </p:nvGrpSpPr>
        <p:grpSpPr>
          <a:xfrm>
            <a:off x="1401824" y="2941517"/>
            <a:ext cx="3421970" cy="2260667"/>
            <a:chOff x="1896145" y="2084266"/>
            <a:chExt cx="3421970" cy="2260667"/>
          </a:xfrm>
        </p:grpSpPr>
        <p:sp>
          <p:nvSpPr>
            <p:cNvPr id="22" name="Line 7"/>
            <p:cNvSpPr>
              <a:spLocks noChangeShapeType="1"/>
            </p:cNvSpPr>
            <p:nvPr/>
          </p:nvSpPr>
          <p:spPr bwMode="auto">
            <a:xfrm flipV="1">
              <a:off x="1896145" y="2084266"/>
              <a:ext cx="2547078" cy="1164349"/>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3" name="Line 8"/>
            <p:cNvSpPr>
              <a:spLocks noChangeShapeType="1"/>
            </p:cNvSpPr>
            <p:nvPr/>
          </p:nvSpPr>
          <p:spPr bwMode="auto">
            <a:xfrm flipV="1">
              <a:off x="1896145" y="3248615"/>
              <a:ext cx="3389765"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4" name="Line 9"/>
            <p:cNvSpPr>
              <a:spLocks noChangeShapeType="1"/>
            </p:cNvSpPr>
            <p:nvPr/>
          </p:nvSpPr>
          <p:spPr bwMode="auto">
            <a:xfrm>
              <a:off x="1896146" y="3248615"/>
              <a:ext cx="2585894" cy="1096318"/>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6" name="Line 8"/>
            <p:cNvSpPr>
              <a:spLocks noChangeShapeType="1"/>
            </p:cNvSpPr>
            <p:nvPr/>
          </p:nvSpPr>
          <p:spPr bwMode="auto">
            <a:xfrm>
              <a:off x="4475427" y="4344933"/>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3" name="Line 8"/>
            <p:cNvSpPr>
              <a:spLocks noChangeShapeType="1"/>
            </p:cNvSpPr>
            <p:nvPr/>
          </p:nvSpPr>
          <p:spPr bwMode="auto">
            <a:xfrm>
              <a:off x="4443223" y="2084267"/>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grpSp>
        <p:nvGrpSpPr>
          <p:cNvPr id="84" name="Group 83"/>
          <p:cNvGrpSpPr/>
          <p:nvPr/>
        </p:nvGrpSpPr>
        <p:grpSpPr>
          <a:xfrm>
            <a:off x="4782501" y="3628515"/>
            <a:ext cx="2204070" cy="965804"/>
            <a:chOff x="4084035" y="1215600"/>
            <a:chExt cx="2204070" cy="965804"/>
          </a:xfrm>
        </p:grpSpPr>
        <p:sp>
          <p:nvSpPr>
            <p:cNvPr id="85" name="Line 13"/>
            <p:cNvSpPr>
              <a:spLocks noChangeShapeType="1"/>
            </p:cNvSpPr>
            <p:nvPr/>
          </p:nvSpPr>
          <p:spPr bwMode="auto">
            <a:xfrm flipV="1">
              <a:off x="4236434" y="135275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6" name="Line 14"/>
            <p:cNvSpPr>
              <a:spLocks noChangeShapeType="1"/>
            </p:cNvSpPr>
            <p:nvPr/>
          </p:nvSpPr>
          <p:spPr bwMode="auto">
            <a:xfrm>
              <a:off x="4236434" y="1696576"/>
              <a:ext cx="1786411"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7" name="Line 15"/>
            <p:cNvSpPr>
              <a:spLocks noChangeShapeType="1"/>
            </p:cNvSpPr>
            <p:nvPr/>
          </p:nvSpPr>
          <p:spPr bwMode="auto">
            <a:xfrm>
              <a:off x="4236434" y="169657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8" name="Oval 16"/>
            <p:cNvSpPr>
              <a:spLocks noChangeArrowheads="1"/>
            </p:cNvSpPr>
            <p:nvPr/>
          </p:nvSpPr>
          <p:spPr bwMode="auto">
            <a:xfrm>
              <a:off x="4084035" y="1620376"/>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9" name="Isosceles Triangle 88"/>
            <p:cNvSpPr/>
            <p:nvPr/>
          </p:nvSpPr>
          <p:spPr bwMode="auto">
            <a:xfrm rot="16200000">
              <a:off x="6011516" y="155835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0" name="Isosceles Triangle 89"/>
            <p:cNvSpPr/>
            <p:nvPr/>
          </p:nvSpPr>
          <p:spPr bwMode="auto">
            <a:xfrm rot="16200000">
              <a:off x="6012066" y="121560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1" name="Isosceles Triangle 90"/>
            <p:cNvSpPr/>
            <p:nvPr/>
          </p:nvSpPr>
          <p:spPr bwMode="auto">
            <a:xfrm rot="16200000">
              <a:off x="6013788" y="1907087"/>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2" name="Line 14"/>
            <p:cNvSpPr>
              <a:spLocks noChangeShapeType="1"/>
            </p:cNvSpPr>
            <p:nvPr/>
          </p:nvSpPr>
          <p:spPr bwMode="auto">
            <a:xfrm>
              <a:off x="5031848" y="135246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4" name="Line 14"/>
            <p:cNvSpPr>
              <a:spLocks noChangeShapeType="1"/>
            </p:cNvSpPr>
            <p:nvPr/>
          </p:nvSpPr>
          <p:spPr bwMode="auto">
            <a:xfrm>
              <a:off x="5038672" y="204039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grpSp>
        <p:nvGrpSpPr>
          <p:cNvPr id="97" name="Group 96"/>
          <p:cNvGrpSpPr/>
          <p:nvPr/>
        </p:nvGrpSpPr>
        <p:grpSpPr>
          <a:xfrm>
            <a:off x="4803909" y="4720714"/>
            <a:ext cx="2204070" cy="965804"/>
            <a:chOff x="4084035" y="1215600"/>
            <a:chExt cx="2204070" cy="965804"/>
          </a:xfrm>
        </p:grpSpPr>
        <p:sp>
          <p:nvSpPr>
            <p:cNvPr id="98" name="Line 13"/>
            <p:cNvSpPr>
              <a:spLocks noChangeShapeType="1"/>
            </p:cNvSpPr>
            <p:nvPr/>
          </p:nvSpPr>
          <p:spPr bwMode="auto">
            <a:xfrm flipV="1">
              <a:off x="4236434" y="135275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9" name="Line 14"/>
            <p:cNvSpPr>
              <a:spLocks noChangeShapeType="1"/>
            </p:cNvSpPr>
            <p:nvPr/>
          </p:nvSpPr>
          <p:spPr bwMode="auto">
            <a:xfrm>
              <a:off x="4236434" y="1696576"/>
              <a:ext cx="1786411"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0" name="Line 15"/>
            <p:cNvSpPr>
              <a:spLocks noChangeShapeType="1"/>
            </p:cNvSpPr>
            <p:nvPr/>
          </p:nvSpPr>
          <p:spPr bwMode="auto">
            <a:xfrm>
              <a:off x="4236434" y="169657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1" name="Oval 16"/>
            <p:cNvSpPr>
              <a:spLocks noChangeArrowheads="1"/>
            </p:cNvSpPr>
            <p:nvPr/>
          </p:nvSpPr>
          <p:spPr bwMode="auto">
            <a:xfrm>
              <a:off x="4084035" y="1620376"/>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2" name="Isosceles Triangle 101"/>
            <p:cNvSpPr/>
            <p:nvPr/>
          </p:nvSpPr>
          <p:spPr bwMode="auto">
            <a:xfrm rot="16200000">
              <a:off x="6011516" y="155835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3" name="Isosceles Triangle 102"/>
            <p:cNvSpPr/>
            <p:nvPr/>
          </p:nvSpPr>
          <p:spPr bwMode="auto">
            <a:xfrm rot="16200000">
              <a:off x="6012066" y="121560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4" name="Isosceles Triangle 103"/>
            <p:cNvSpPr/>
            <p:nvPr/>
          </p:nvSpPr>
          <p:spPr bwMode="auto">
            <a:xfrm rot="16200000">
              <a:off x="6013788" y="1907087"/>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5" name="Line 14"/>
            <p:cNvSpPr>
              <a:spLocks noChangeShapeType="1"/>
            </p:cNvSpPr>
            <p:nvPr/>
          </p:nvSpPr>
          <p:spPr bwMode="auto">
            <a:xfrm>
              <a:off x="5031848" y="135246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7" name="Line 14"/>
            <p:cNvSpPr>
              <a:spLocks noChangeShapeType="1"/>
            </p:cNvSpPr>
            <p:nvPr/>
          </p:nvSpPr>
          <p:spPr bwMode="auto">
            <a:xfrm>
              <a:off x="5038672" y="204039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sp>
        <p:nvSpPr>
          <p:cNvPr id="110" name="TextBox 109"/>
          <p:cNvSpPr txBox="1"/>
          <p:nvPr/>
        </p:nvSpPr>
        <p:spPr>
          <a:xfrm>
            <a:off x="7014454" y="2431148"/>
            <a:ext cx="1119217"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1*500=500</a:t>
            </a:r>
            <a:endParaRPr lang="en-US" dirty="0">
              <a:solidFill>
                <a:srgbClr val="C00000"/>
              </a:solidFill>
              <a:latin typeface="Calibri" panose="020F0502020204030204" pitchFamily="34" charset="0"/>
              <a:cs typeface="Calibri" panose="020F0502020204030204" pitchFamily="34" charset="0"/>
            </a:endParaRPr>
          </a:p>
        </p:txBody>
      </p:sp>
      <p:sp>
        <p:nvSpPr>
          <p:cNvPr id="111" name="TextBox 110"/>
          <p:cNvSpPr txBox="1"/>
          <p:nvPr/>
        </p:nvSpPr>
        <p:spPr>
          <a:xfrm>
            <a:off x="7035485" y="2784279"/>
            <a:ext cx="1119217"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1*500=500</a:t>
            </a:r>
            <a:endParaRPr lang="en-US" dirty="0">
              <a:solidFill>
                <a:srgbClr val="C00000"/>
              </a:solidFill>
              <a:latin typeface="Calibri" panose="020F0502020204030204" pitchFamily="34" charset="0"/>
              <a:cs typeface="Calibri" panose="020F0502020204030204" pitchFamily="34" charset="0"/>
            </a:endParaRPr>
          </a:p>
        </p:txBody>
      </p:sp>
      <p:sp>
        <p:nvSpPr>
          <p:cNvPr id="112" name="TextBox 111"/>
          <p:cNvSpPr txBox="1"/>
          <p:nvPr/>
        </p:nvSpPr>
        <p:spPr>
          <a:xfrm>
            <a:off x="7015355" y="3137410"/>
            <a:ext cx="1119217"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1*500=500</a:t>
            </a:r>
            <a:endParaRPr lang="en-US" dirty="0">
              <a:solidFill>
                <a:srgbClr val="C00000"/>
              </a:solidFill>
              <a:latin typeface="Calibri" panose="020F0502020204030204" pitchFamily="34" charset="0"/>
              <a:cs typeface="Calibri" panose="020F0502020204030204" pitchFamily="34" charset="0"/>
            </a:endParaRPr>
          </a:p>
        </p:txBody>
      </p:sp>
      <p:sp>
        <p:nvSpPr>
          <p:cNvPr id="124" name="TextBox 123"/>
          <p:cNvSpPr txBox="1"/>
          <p:nvPr/>
        </p:nvSpPr>
        <p:spPr>
          <a:xfrm>
            <a:off x="1941944" y="2351066"/>
            <a:ext cx="3330912" cy="338554"/>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E[Pr.] = 0.3*500 + 0.4*500 + 0.3*500 = </a:t>
            </a:r>
            <a:r>
              <a:rPr lang="en-US" sz="1600" b="1" dirty="0">
                <a:solidFill>
                  <a:srgbClr val="C00000"/>
                </a:solidFill>
                <a:latin typeface="Calibri" panose="020F0502020204030204" pitchFamily="34" charset="0"/>
                <a:cs typeface="Calibri" panose="020F0502020204030204" pitchFamily="34" charset="0"/>
              </a:rPr>
              <a:t>500</a:t>
            </a:r>
          </a:p>
        </p:txBody>
      </p:sp>
      <p:sp>
        <p:nvSpPr>
          <p:cNvPr id="128" name="TextBox 127"/>
          <p:cNvSpPr txBox="1"/>
          <p:nvPr/>
        </p:nvSpPr>
        <p:spPr>
          <a:xfrm>
            <a:off x="2057400" y="4114800"/>
            <a:ext cx="3071225" cy="523220"/>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E[Pr.] = 0.3*250 + 0.4*1000 + 0.3*1000 </a:t>
            </a:r>
            <a:br>
              <a:rPr lang="en-US" sz="1400" dirty="0">
                <a:solidFill>
                  <a:srgbClr val="C00000"/>
                </a:solidFill>
                <a:latin typeface="Calibri" panose="020F0502020204030204" pitchFamily="34" charset="0"/>
                <a:cs typeface="Calibri" panose="020F0502020204030204" pitchFamily="34" charset="0"/>
              </a:rPr>
            </a:br>
            <a:r>
              <a:rPr lang="en-US" sz="1400" dirty="0">
                <a:solidFill>
                  <a:srgbClr val="C00000"/>
                </a:solidFill>
                <a:latin typeface="Calibri" panose="020F0502020204030204" pitchFamily="34" charset="0"/>
                <a:cs typeface="Calibri" panose="020F0502020204030204" pitchFamily="34" charset="0"/>
              </a:rPr>
              <a:t>		= </a:t>
            </a:r>
            <a:r>
              <a:rPr lang="en-US" sz="1400" b="1" dirty="0">
                <a:solidFill>
                  <a:srgbClr val="00B050"/>
                </a:solidFill>
                <a:latin typeface="Calibri" panose="020F0502020204030204" pitchFamily="34" charset="0"/>
                <a:cs typeface="Calibri" panose="020F0502020204030204" pitchFamily="34" charset="0"/>
              </a:rPr>
              <a:t>775</a:t>
            </a:r>
            <a:endParaRPr lang="en-US" sz="1600" b="1" dirty="0">
              <a:solidFill>
                <a:srgbClr val="00B050"/>
              </a:solidFill>
              <a:latin typeface="Calibri" panose="020F0502020204030204" pitchFamily="34" charset="0"/>
              <a:cs typeface="Calibri" panose="020F0502020204030204" pitchFamily="34" charset="0"/>
            </a:endParaRPr>
          </a:p>
        </p:txBody>
      </p:sp>
      <p:sp>
        <p:nvSpPr>
          <p:cNvPr id="129" name="TextBox 128"/>
          <p:cNvSpPr txBox="1"/>
          <p:nvPr/>
        </p:nvSpPr>
        <p:spPr>
          <a:xfrm>
            <a:off x="1847670" y="5300246"/>
            <a:ext cx="3199466" cy="338554"/>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E[Pr.] = 0.3*0+ 0.4*750 + 0.3*1500 = </a:t>
            </a:r>
            <a:r>
              <a:rPr lang="en-US" sz="1600" b="1" dirty="0">
                <a:solidFill>
                  <a:srgbClr val="C00000"/>
                </a:solidFill>
                <a:latin typeface="Calibri" panose="020F0502020204030204" pitchFamily="34" charset="0"/>
                <a:cs typeface="Calibri" panose="020F0502020204030204" pitchFamily="34" charset="0"/>
              </a:rPr>
              <a:t>750</a:t>
            </a:r>
          </a:p>
        </p:txBody>
      </p:sp>
      <p:sp>
        <p:nvSpPr>
          <p:cNvPr id="130" name="TextBox 129"/>
          <p:cNvSpPr txBox="1"/>
          <p:nvPr/>
        </p:nvSpPr>
        <p:spPr>
          <a:xfrm>
            <a:off x="1139492" y="4219643"/>
            <a:ext cx="497252" cy="338554"/>
          </a:xfrm>
          <a:prstGeom prst="rect">
            <a:avLst/>
          </a:prstGeom>
          <a:noFill/>
        </p:spPr>
        <p:txBody>
          <a:bodyPr wrap="none" rtlCol="0">
            <a:spAutoFit/>
          </a:bodyPr>
          <a:lstStyle/>
          <a:p>
            <a:r>
              <a:rPr lang="en-US" sz="1600" b="1" dirty="0">
                <a:solidFill>
                  <a:srgbClr val="00B050"/>
                </a:solidFill>
                <a:latin typeface="Calibri" panose="020F0502020204030204" pitchFamily="34" charset="0"/>
                <a:cs typeface="Calibri" panose="020F0502020204030204" pitchFamily="34" charset="0"/>
              </a:rPr>
              <a:t>775</a:t>
            </a:r>
            <a:endParaRPr lang="en-US" b="1" dirty="0">
              <a:solidFill>
                <a:srgbClr val="00B050"/>
              </a:solidFill>
              <a:latin typeface="Calibri" panose="020F0502020204030204" pitchFamily="34" charset="0"/>
              <a:cs typeface="Calibri" panose="020F0502020204030204" pitchFamily="34" charset="0"/>
            </a:endParaRPr>
          </a:p>
        </p:txBody>
      </p:sp>
      <p:sp>
        <p:nvSpPr>
          <p:cNvPr id="131" name="TextBox 130"/>
          <p:cNvSpPr txBox="1"/>
          <p:nvPr/>
        </p:nvSpPr>
        <p:spPr>
          <a:xfrm>
            <a:off x="617682" y="4958935"/>
            <a:ext cx="159203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max(500, 775, 250)</a:t>
            </a:r>
            <a:endParaRPr lang="en-US" sz="1600" dirty="0">
              <a:solidFill>
                <a:srgbClr val="C00000"/>
              </a:solidFill>
              <a:latin typeface="Calibri" panose="020F0502020204030204" pitchFamily="34" charset="0"/>
              <a:cs typeface="Calibri" panose="020F0502020204030204" pitchFamily="34" charset="0"/>
            </a:endParaRPr>
          </a:p>
        </p:txBody>
      </p:sp>
      <p:cxnSp>
        <p:nvCxnSpPr>
          <p:cNvPr id="132" name="Straight Arrow Connector 131"/>
          <p:cNvCxnSpPr>
            <a:endCxn id="130" idx="2"/>
          </p:cNvCxnSpPr>
          <p:nvPr/>
        </p:nvCxnSpPr>
        <p:spPr>
          <a:xfrm flipV="1">
            <a:off x="1320128" y="4558197"/>
            <a:ext cx="67990" cy="4368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D1A9732-AA99-FB44-A4D3-2E87199E5A3B}"/>
              </a:ext>
            </a:extLst>
          </p:cNvPr>
          <p:cNvSpPr txBox="1"/>
          <p:nvPr/>
        </p:nvSpPr>
        <p:spPr>
          <a:xfrm>
            <a:off x="2522455" y="3776246"/>
            <a:ext cx="1629870" cy="338554"/>
          </a:xfrm>
          <a:prstGeom prst="rect">
            <a:avLst/>
          </a:prstGeom>
          <a:noFill/>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Overbook 2 seats</a:t>
            </a:r>
            <a:endParaRPr lang="en-US" dirty="0">
              <a:solidFill>
                <a:schemeClr val="tx1"/>
              </a:solidFill>
              <a:latin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76CCA32D-72E8-0842-9072-C2E3D0FCA5F0}"/>
              </a:ext>
            </a:extLst>
          </p:cNvPr>
          <p:cNvSpPr txBox="1"/>
          <p:nvPr/>
        </p:nvSpPr>
        <p:spPr>
          <a:xfrm>
            <a:off x="5394303" y="3477380"/>
            <a:ext cx="129452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 shows = 1</a:t>
            </a:r>
          </a:p>
        </p:txBody>
      </p:sp>
      <p:sp>
        <p:nvSpPr>
          <p:cNvPr id="72" name="TextBox 71">
            <a:extLst>
              <a:ext uri="{FF2B5EF4-FFF2-40B4-BE49-F238E27FC236}">
                <a16:creationId xmlns:a16="http://schemas.microsoft.com/office/drawing/2014/main" id="{67B6DAD7-C254-8642-84E8-2243D3D92450}"/>
              </a:ext>
            </a:extLst>
          </p:cNvPr>
          <p:cNvSpPr txBox="1"/>
          <p:nvPr/>
        </p:nvSpPr>
        <p:spPr>
          <a:xfrm>
            <a:off x="5395534" y="3835674"/>
            <a:ext cx="129452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 shows = 2</a:t>
            </a:r>
          </a:p>
        </p:txBody>
      </p:sp>
      <p:sp>
        <p:nvSpPr>
          <p:cNvPr id="73" name="TextBox 72">
            <a:extLst>
              <a:ext uri="{FF2B5EF4-FFF2-40B4-BE49-F238E27FC236}">
                <a16:creationId xmlns:a16="http://schemas.microsoft.com/office/drawing/2014/main" id="{E36E1D3F-8B45-3149-A8FD-5999998E10F6}"/>
              </a:ext>
            </a:extLst>
          </p:cNvPr>
          <p:cNvSpPr txBox="1"/>
          <p:nvPr/>
        </p:nvSpPr>
        <p:spPr>
          <a:xfrm>
            <a:off x="5395534" y="4174228"/>
            <a:ext cx="129452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 shows = 3</a:t>
            </a:r>
          </a:p>
        </p:txBody>
      </p:sp>
      <p:sp>
        <p:nvSpPr>
          <p:cNvPr id="74" name="TextBox 73">
            <a:extLst>
              <a:ext uri="{FF2B5EF4-FFF2-40B4-BE49-F238E27FC236}">
                <a16:creationId xmlns:a16="http://schemas.microsoft.com/office/drawing/2014/main" id="{49B64695-DCDC-2C49-A1DE-6576C1671E2C}"/>
              </a:ext>
            </a:extLst>
          </p:cNvPr>
          <p:cNvSpPr txBox="1"/>
          <p:nvPr/>
        </p:nvSpPr>
        <p:spPr>
          <a:xfrm>
            <a:off x="5400947" y="4569864"/>
            <a:ext cx="129452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 shows = 1</a:t>
            </a:r>
          </a:p>
        </p:txBody>
      </p:sp>
      <p:sp>
        <p:nvSpPr>
          <p:cNvPr id="75" name="TextBox 74">
            <a:extLst>
              <a:ext uri="{FF2B5EF4-FFF2-40B4-BE49-F238E27FC236}">
                <a16:creationId xmlns:a16="http://schemas.microsoft.com/office/drawing/2014/main" id="{53848306-A5E3-A945-AB6C-4129ABAD7AD7}"/>
              </a:ext>
            </a:extLst>
          </p:cNvPr>
          <p:cNvSpPr txBox="1"/>
          <p:nvPr/>
        </p:nvSpPr>
        <p:spPr>
          <a:xfrm>
            <a:off x="5402178" y="4928158"/>
            <a:ext cx="129452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 shows = 2</a:t>
            </a:r>
          </a:p>
        </p:txBody>
      </p:sp>
      <p:sp>
        <p:nvSpPr>
          <p:cNvPr id="76" name="TextBox 75">
            <a:extLst>
              <a:ext uri="{FF2B5EF4-FFF2-40B4-BE49-F238E27FC236}">
                <a16:creationId xmlns:a16="http://schemas.microsoft.com/office/drawing/2014/main" id="{44EBD1A1-48E4-DE48-B552-E6DECD0E87C3}"/>
              </a:ext>
            </a:extLst>
          </p:cNvPr>
          <p:cNvSpPr txBox="1"/>
          <p:nvPr/>
        </p:nvSpPr>
        <p:spPr>
          <a:xfrm>
            <a:off x="5402178" y="5266712"/>
            <a:ext cx="129452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 shows = 3</a:t>
            </a:r>
          </a:p>
        </p:txBody>
      </p:sp>
      <p:sp>
        <p:nvSpPr>
          <p:cNvPr id="77" name="TextBox 76">
            <a:extLst>
              <a:ext uri="{FF2B5EF4-FFF2-40B4-BE49-F238E27FC236}">
                <a16:creationId xmlns:a16="http://schemas.microsoft.com/office/drawing/2014/main" id="{E507A50F-9A54-9145-A210-2365A5ABDE30}"/>
              </a:ext>
            </a:extLst>
          </p:cNvPr>
          <p:cNvSpPr txBox="1"/>
          <p:nvPr/>
        </p:nvSpPr>
        <p:spPr>
          <a:xfrm rot="1297012">
            <a:off x="2223037" y="4489672"/>
            <a:ext cx="1629870" cy="338554"/>
          </a:xfrm>
          <a:prstGeom prst="rect">
            <a:avLst/>
          </a:prstGeom>
          <a:noFill/>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Overbook 3 seats</a:t>
            </a:r>
            <a:endParaRPr lang="en-US" dirty="0">
              <a:solidFill>
                <a:schemeClr val="tx1"/>
              </a:solidFill>
              <a:latin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F15519F1-59ED-3A4D-B00C-DF9779BD776A}"/>
              </a:ext>
            </a:extLst>
          </p:cNvPr>
          <p:cNvSpPr txBox="1"/>
          <p:nvPr/>
        </p:nvSpPr>
        <p:spPr>
          <a:xfrm>
            <a:off x="7018586" y="3602629"/>
            <a:ext cx="1701107"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2*500-1*750=250</a:t>
            </a:r>
            <a:endParaRPr lang="en-US" dirty="0">
              <a:solidFill>
                <a:srgbClr val="C00000"/>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4A5AA465-5922-AF47-94B9-EF9DD4A518A0}"/>
              </a:ext>
            </a:extLst>
          </p:cNvPr>
          <p:cNvSpPr txBox="1"/>
          <p:nvPr/>
        </p:nvSpPr>
        <p:spPr>
          <a:xfrm>
            <a:off x="7034584" y="3955760"/>
            <a:ext cx="1223412"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2*500=1000</a:t>
            </a:r>
            <a:endParaRPr lang="en-US" dirty="0">
              <a:solidFill>
                <a:srgbClr val="C00000"/>
              </a:solidFill>
              <a:latin typeface="Calibri" panose="020F0502020204030204" pitchFamily="34" charset="0"/>
              <a:cs typeface="Calibri" panose="020F0502020204030204" pitchFamily="34" charset="0"/>
            </a:endParaRPr>
          </a:p>
        </p:txBody>
      </p:sp>
      <p:sp>
        <p:nvSpPr>
          <p:cNvPr id="80" name="TextBox 79">
            <a:extLst>
              <a:ext uri="{FF2B5EF4-FFF2-40B4-BE49-F238E27FC236}">
                <a16:creationId xmlns:a16="http://schemas.microsoft.com/office/drawing/2014/main" id="{8C78436C-64BB-3448-A3C0-9E9A79B05A56}"/>
              </a:ext>
            </a:extLst>
          </p:cNvPr>
          <p:cNvSpPr txBox="1"/>
          <p:nvPr/>
        </p:nvSpPr>
        <p:spPr>
          <a:xfrm>
            <a:off x="7014454" y="4308891"/>
            <a:ext cx="1223412"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2*500=1000</a:t>
            </a:r>
            <a:endParaRPr lang="en-US" dirty="0">
              <a:solidFill>
                <a:srgbClr val="C00000"/>
              </a:solidFill>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AD521C4A-928F-C349-846F-4400BEE9BE55}"/>
              </a:ext>
            </a:extLst>
          </p:cNvPr>
          <p:cNvSpPr txBox="1"/>
          <p:nvPr/>
        </p:nvSpPr>
        <p:spPr>
          <a:xfrm>
            <a:off x="7011603" y="4700856"/>
            <a:ext cx="1492716"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3*500-2*750=0</a:t>
            </a:r>
            <a:endParaRPr lang="en-US" dirty="0">
              <a:solidFill>
                <a:srgbClr val="C00000"/>
              </a:solidFill>
              <a:latin typeface="Calibri" panose="020F050202020403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4D3B36BB-A5B1-C14D-AF18-35C2781FA36D}"/>
              </a:ext>
            </a:extLst>
          </p:cNvPr>
          <p:cNvSpPr txBox="1"/>
          <p:nvPr/>
        </p:nvSpPr>
        <p:spPr>
          <a:xfrm>
            <a:off x="7027601" y="5053987"/>
            <a:ext cx="1701107"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3*500-1*750=750</a:t>
            </a:r>
          </a:p>
        </p:txBody>
      </p:sp>
      <p:sp>
        <p:nvSpPr>
          <p:cNvPr id="119" name="TextBox 118">
            <a:extLst>
              <a:ext uri="{FF2B5EF4-FFF2-40B4-BE49-F238E27FC236}">
                <a16:creationId xmlns:a16="http://schemas.microsoft.com/office/drawing/2014/main" id="{0E3C290D-D7D7-C349-8A76-B6ADF20ECEF8}"/>
              </a:ext>
            </a:extLst>
          </p:cNvPr>
          <p:cNvSpPr txBox="1"/>
          <p:nvPr/>
        </p:nvSpPr>
        <p:spPr>
          <a:xfrm>
            <a:off x="7007471" y="5407118"/>
            <a:ext cx="1223412"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3*500=1500</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8FCEE96-D8C2-62A1-9EC2-D02ADDA16836}"/>
                  </a:ext>
                </a:extLst>
              </p14:cNvPr>
              <p14:cNvContentPartPr/>
              <p14:nvPr/>
            </p14:nvContentPartPr>
            <p14:xfrm>
              <a:off x="4524736" y="5627170"/>
              <a:ext cx="441360" cy="63000"/>
            </p14:xfrm>
          </p:contentPart>
        </mc:Choice>
        <mc:Fallback>
          <p:pic>
            <p:nvPicPr>
              <p:cNvPr id="3" name="Ink 2">
                <a:extLst>
                  <a:ext uri="{FF2B5EF4-FFF2-40B4-BE49-F238E27FC236}">
                    <a16:creationId xmlns:a16="http://schemas.microsoft.com/office/drawing/2014/main" id="{F8FCEE96-D8C2-62A1-9EC2-D02ADDA16836}"/>
                  </a:ext>
                </a:extLst>
              </p:cNvPr>
              <p:cNvPicPr/>
              <p:nvPr/>
            </p:nvPicPr>
            <p:blipFill>
              <a:blip r:embed="rId4"/>
              <a:stretch>
                <a:fillRect/>
              </a:stretch>
            </p:blipFill>
            <p:spPr>
              <a:xfrm>
                <a:off x="4504216" y="5606650"/>
                <a:ext cx="4820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5375AA7C-035C-FB47-D18D-B3E2755586C2}"/>
                  </a:ext>
                </a:extLst>
              </p14:cNvPr>
              <p14:cNvContentPartPr/>
              <p14:nvPr/>
            </p14:nvContentPartPr>
            <p14:xfrm>
              <a:off x="3910576" y="4611970"/>
              <a:ext cx="516600" cy="50400"/>
            </p14:xfrm>
          </p:contentPart>
        </mc:Choice>
        <mc:Fallback>
          <p:pic>
            <p:nvPicPr>
              <p:cNvPr id="7" name="Ink 6">
                <a:extLst>
                  <a:ext uri="{FF2B5EF4-FFF2-40B4-BE49-F238E27FC236}">
                    <a16:creationId xmlns:a16="http://schemas.microsoft.com/office/drawing/2014/main" id="{5375AA7C-035C-FB47-D18D-B3E2755586C2}"/>
                  </a:ext>
                </a:extLst>
              </p:cNvPr>
              <p:cNvPicPr/>
              <p:nvPr/>
            </p:nvPicPr>
            <p:blipFill>
              <a:blip r:embed="rId6"/>
              <a:stretch>
                <a:fillRect/>
              </a:stretch>
            </p:blipFill>
            <p:spPr>
              <a:xfrm>
                <a:off x="3890056" y="4591450"/>
                <a:ext cx="5572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E4E386FA-8BD1-379B-C2EF-5132ADC2E10E}"/>
                  </a:ext>
                </a:extLst>
              </p14:cNvPr>
              <p14:cNvContentPartPr/>
              <p14:nvPr/>
            </p14:nvContentPartPr>
            <p14:xfrm>
              <a:off x="4767376" y="2677690"/>
              <a:ext cx="287640" cy="54720"/>
            </p14:xfrm>
          </p:contentPart>
        </mc:Choice>
        <mc:Fallback>
          <p:pic>
            <p:nvPicPr>
              <p:cNvPr id="9" name="Ink 8">
                <a:extLst>
                  <a:ext uri="{FF2B5EF4-FFF2-40B4-BE49-F238E27FC236}">
                    <a16:creationId xmlns:a16="http://schemas.microsoft.com/office/drawing/2014/main" id="{E4E386FA-8BD1-379B-C2EF-5132ADC2E10E}"/>
                  </a:ext>
                </a:extLst>
              </p:cNvPr>
              <p:cNvPicPr/>
              <p:nvPr/>
            </p:nvPicPr>
            <p:blipFill>
              <a:blip r:embed="rId8"/>
              <a:stretch>
                <a:fillRect/>
              </a:stretch>
            </p:blipFill>
            <p:spPr>
              <a:xfrm>
                <a:off x="4747216" y="2657170"/>
                <a:ext cx="328320" cy="95400"/>
              </a:xfrm>
              <a:prstGeom prst="rect">
                <a:avLst/>
              </a:prstGeom>
            </p:spPr>
          </p:pic>
        </mc:Fallback>
      </mc:AlternateContent>
    </p:spTree>
    <p:extLst>
      <p:ext uri="{BB962C8B-B14F-4D97-AF65-F5344CB8AC3E}">
        <p14:creationId xmlns:p14="http://schemas.microsoft.com/office/powerpoint/2010/main" val="405104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110" grpId="0"/>
      <p:bldP spid="111" grpId="0"/>
      <p:bldP spid="112" grpId="0"/>
      <p:bldP spid="124" grpId="0"/>
      <p:bldP spid="128" grpId="0"/>
      <p:bldP spid="129" grpId="0"/>
      <p:bldP spid="130" grpId="0"/>
      <p:bldP spid="131" grpId="0"/>
      <p:bldP spid="78" grpId="0"/>
      <p:bldP spid="79" grpId="0"/>
      <p:bldP spid="80" grpId="0"/>
      <p:bldP spid="81" grpId="0"/>
      <p:bldP spid="82" grpId="0"/>
      <p:bldP spid="1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6730B-E4ED-EE4E-8CCB-F46E04C6FAEC}"/>
              </a:ext>
            </a:extLst>
          </p:cNvPr>
          <p:cNvSpPr>
            <a:spLocks noGrp="1"/>
          </p:cNvSpPr>
          <p:nvPr>
            <p:ph type="sldNum" sz="quarter" idx="11"/>
          </p:nvPr>
        </p:nvSpPr>
        <p:spPr/>
        <p:txBody>
          <a:bodyPr/>
          <a:lstStyle/>
          <a:p>
            <a:fld id="{D800FC57-747A-4054-A3DF-63D163080A4A}" type="slidenum">
              <a:rPr lang="en-US" smtClean="0"/>
              <a:pPr/>
              <a:t>36</a:t>
            </a:fld>
            <a:endParaRPr lang="en-US"/>
          </a:p>
        </p:txBody>
      </p:sp>
      <p:pic>
        <p:nvPicPr>
          <p:cNvPr id="1030" name="Picture 6" descr="Using Breakout Rooms with Less Stress and Better Results | Faculty Focus">
            <a:extLst>
              <a:ext uri="{FF2B5EF4-FFF2-40B4-BE49-F238E27FC236}">
                <a16:creationId xmlns:a16="http://schemas.microsoft.com/office/drawing/2014/main" id="{E891445F-0072-294B-A7AE-8448247E43A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19200" y="1958196"/>
            <a:ext cx="6426200" cy="34139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83E655-42C6-984C-860E-E239574CE1EB}"/>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Group Work (15-20 minutes)</a:t>
            </a:r>
          </a:p>
        </p:txBody>
      </p:sp>
    </p:spTree>
    <p:extLst>
      <p:ext uri="{BB962C8B-B14F-4D97-AF65-F5344CB8AC3E}">
        <p14:creationId xmlns:p14="http://schemas.microsoft.com/office/powerpoint/2010/main" val="1143342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37</a:t>
            </a:fld>
            <a:endParaRPr lang="en-US" dirty="0"/>
          </a:p>
        </p:txBody>
      </p:sp>
      <p:sp>
        <p:nvSpPr>
          <p:cNvPr id="3" name="Title 1"/>
          <p:cNvSpPr txBox="1">
            <a:spLocks/>
          </p:cNvSpPr>
          <p:nvPr/>
        </p:nvSpPr>
        <p:spPr>
          <a:xfrm>
            <a:off x="3810000" y="1767680"/>
            <a:ext cx="4661647" cy="1325563"/>
          </a:xfrm>
          <a:prstGeom prst="rect">
            <a:avLst/>
          </a:prstGeom>
        </p:spPr>
        <p:txBody>
          <a:bodyPr/>
          <a:lstStyle>
            <a:lvl1pPr algn="ctr" rtl="0" eaLnBrk="0" fontAlgn="base" hangingPunct="0">
              <a:spcBef>
                <a:spcPct val="0"/>
              </a:spcBef>
              <a:spcAft>
                <a:spcPct val="0"/>
              </a:spcAft>
              <a:defRPr sz="3200" b="1">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r>
              <a:rPr lang="en-US" kern="0" dirty="0">
                <a:latin typeface="Calibri" panose="020F0502020204030204" pitchFamily="34" charset="0"/>
                <a:cs typeface="Calibri" panose="020F0502020204030204" pitchFamily="34" charset="0"/>
              </a:rPr>
              <a:t>	PROBLEM:</a:t>
            </a:r>
          </a:p>
        </p:txBody>
      </p:sp>
      <p:sp>
        <p:nvSpPr>
          <p:cNvPr id="4" name="Content Placeholder 2"/>
          <p:cNvSpPr txBox="1">
            <a:spLocks/>
          </p:cNvSpPr>
          <p:nvPr/>
        </p:nvSpPr>
        <p:spPr>
          <a:xfrm>
            <a:off x="300317" y="3381356"/>
            <a:ext cx="8310283" cy="2867044"/>
          </a:xfrm>
          <a:prstGeom prst="rect">
            <a:avLst/>
          </a:prstGeom>
        </p:spPr>
        <p:txBody>
          <a:bodyPr/>
          <a:lstStyle>
            <a:lvl1pPr marL="342900" indent="-342900" algn="l" rtl="0" eaLnBrk="0" fontAlgn="base" hangingPunct="0">
              <a:spcBef>
                <a:spcPct val="20000"/>
              </a:spcBef>
              <a:spcAft>
                <a:spcPct val="0"/>
              </a:spcAft>
              <a:buChar char="•"/>
              <a:defRPr sz="2800">
                <a:solidFill>
                  <a:srgbClr val="002060"/>
                </a:solidFill>
                <a:latin typeface="Cabin" panose="020B0803050202020004" pitchFamily="34" charset="0"/>
                <a:ea typeface="MS PGothic" pitchFamily="34" charset="-128"/>
                <a:cs typeface="Cabin" panose="020B08030502020200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bin" panose="020B0803050202020004" pitchFamily="34" charset="0"/>
                <a:ea typeface="MS PGothic" pitchFamily="34" charset="-128"/>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bin" panose="020B0803050202020004" pitchFamily="34" charset="0"/>
                <a:ea typeface="MS PGothic" pitchFamily="34" charset="-128"/>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0" indent="0">
              <a:spcBef>
                <a:spcPts val="600"/>
              </a:spcBef>
              <a:spcAft>
                <a:spcPts val="600"/>
              </a:spcAft>
              <a:buNone/>
            </a:pPr>
            <a:r>
              <a:rPr lang="en-US" sz="2000" kern="0" dirty="0">
                <a:latin typeface="Calibri" panose="020F0502020204030204" pitchFamily="34" charset="0"/>
                <a:cs typeface="Calibri" panose="020F0502020204030204" pitchFamily="34" charset="0"/>
              </a:rPr>
              <a:t>b) Your past data reveal that no-shows for this flight range from </a:t>
            </a:r>
            <a:r>
              <a:rPr lang="en-US" sz="2000" kern="0" dirty="0">
                <a:solidFill>
                  <a:srgbClr val="C00000"/>
                </a:solidFill>
                <a:latin typeface="Calibri" panose="020F0502020204030204" pitchFamily="34" charset="0"/>
                <a:cs typeface="Calibri" panose="020F0502020204030204" pitchFamily="34" charset="0"/>
              </a:rPr>
              <a:t>0 to 10</a:t>
            </a:r>
            <a:r>
              <a:rPr lang="en-US" sz="2000" kern="0" dirty="0">
                <a:latin typeface="Calibri" panose="020F0502020204030204" pitchFamily="34" charset="0"/>
                <a:cs typeface="Calibri" panose="020F0502020204030204" pitchFamily="34" charset="0"/>
              </a:rPr>
              <a:t>, with each number being equally likely (I.e. a discrete uniform probability distribution on {0,1,2,3,4,5,6,7,8,9,10}).  </a:t>
            </a:r>
          </a:p>
          <a:p>
            <a:pPr marL="0" indent="0">
              <a:spcBef>
                <a:spcPts val="600"/>
              </a:spcBef>
              <a:spcAft>
                <a:spcPts val="600"/>
              </a:spcAft>
              <a:buNone/>
            </a:pPr>
            <a:r>
              <a:rPr lang="en-US" sz="2000" kern="0" dirty="0">
                <a:latin typeface="Calibri" panose="020F0502020204030204" pitchFamily="34" charset="0"/>
                <a:cs typeface="Calibri" panose="020F0502020204030204" pitchFamily="34" charset="0"/>
              </a:rPr>
              <a:t>How much do you overbook?</a:t>
            </a:r>
          </a:p>
          <a:p>
            <a:pPr marL="0" indent="0">
              <a:spcBef>
                <a:spcPts val="600"/>
              </a:spcBef>
              <a:spcAft>
                <a:spcPts val="600"/>
              </a:spcAft>
              <a:buNone/>
            </a:pPr>
            <a:endParaRPr lang="en-US" sz="2000" kern="0" dirty="0">
              <a:latin typeface="Calibri" panose="020F0502020204030204" pitchFamily="34" charset="0"/>
              <a:cs typeface="Calibri" panose="020F0502020204030204" pitchFamily="34" charset="0"/>
            </a:endParaRPr>
          </a:p>
          <a:p>
            <a:pPr marL="0" indent="0">
              <a:spcBef>
                <a:spcPts val="600"/>
              </a:spcBef>
              <a:spcAft>
                <a:spcPts val="600"/>
              </a:spcAft>
              <a:buNone/>
            </a:pPr>
            <a:r>
              <a:rPr lang="en-US" sz="2000" i="1" kern="0" dirty="0">
                <a:solidFill>
                  <a:srgbClr val="C00000"/>
                </a:solidFill>
                <a:latin typeface="Calibri" panose="020F0502020204030204" pitchFamily="34" charset="0"/>
                <a:cs typeface="Calibri" panose="020F0502020204030204" pitchFamily="34" charset="0"/>
              </a:rPr>
              <a:t>Note: we can solve this problem using decision trees/expected value analysis instead of simulation, but it will take more time and effort.</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2546" y="1219200"/>
            <a:ext cx="3553351" cy="1510174"/>
          </a:xfrm>
          <a:prstGeom prst="rect">
            <a:avLst/>
          </a:prstGeom>
        </p:spPr>
      </p:pic>
      <p:sp>
        <p:nvSpPr>
          <p:cNvPr id="7" name="Title 2"/>
          <p:cNvSpPr>
            <a:spLocks noGrp="1"/>
          </p:cNvSpPr>
          <p:nvPr>
            <p:ph type="title"/>
          </p:nvPr>
        </p:nvSpPr>
        <p:spPr>
          <a:xfrm>
            <a:off x="609600" y="304800"/>
            <a:ext cx="7886700" cy="320675"/>
          </a:xfrm>
        </p:spPr>
        <p:txBody>
          <a:bodyPr>
            <a:normAutofit fontScale="90000"/>
          </a:bodyPr>
          <a:lstStyle/>
          <a:p>
            <a:r>
              <a:rPr lang="en-US" dirty="0"/>
              <a:t>Overbooking example</a:t>
            </a:r>
          </a:p>
        </p:txBody>
      </p:sp>
    </p:spTree>
    <p:extLst>
      <p:ext uri="{BB962C8B-B14F-4D97-AF65-F5344CB8AC3E}">
        <p14:creationId xmlns:p14="http://schemas.microsoft.com/office/powerpoint/2010/main" val="132947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38</a:t>
            </a:fld>
            <a:endParaRPr lang="en-US" dirty="0"/>
          </a:p>
        </p:txBody>
      </p:sp>
      <p:sp>
        <p:nvSpPr>
          <p:cNvPr id="7" name="Title 2"/>
          <p:cNvSpPr>
            <a:spLocks noGrp="1"/>
          </p:cNvSpPr>
          <p:nvPr>
            <p:ph type="title"/>
          </p:nvPr>
        </p:nvSpPr>
        <p:spPr>
          <a:xfrm>
            <a:off x="609600" y="304800"/>
            <a:ext cx="7886700" cy="320675"/>
          </a:xfrm>
        </p:spPr>
        <p:txBody>
          <a:bodyPr>
            <a:normAutofit fontScale="90000"/>
          </a:bodyPr>
          <a:lstStyle/>
          <a:p>
            <a:r>
              <a:rPr lang="en-US" dirty="0"/>
              <a:t>Note on using “Data Table” in Excel</a:t>
            </a:r>
          </a:p>
        </p:txBody>
      </p:sp>
      <p:pic>
        <p:nvPicPr>
          <p:cNvPr id="6" name="Picture 5">
            <a:extLst>
              <a:ext uri="{FF2B5EF4-FFF2-40B4-BE49-F238E27FC236}">
                <a16:creationId xmlns:a16="http://schemas.microsoft.com/office/drawing/2014/main" id="{64C36EEC-E738-F6EE-CC49-49E769843758}"/>
              </a:ext>
            </a:extLst>
          </p:cNvPr>
          <p:cNvPicPr>
            <a:picLocks noChangeAspect="1"/>
          </p:cNvPicPr>
          <p:nvPr/>
        </p:nvPicPr>
        <p:blipFill>
          <a:blip r:embed="rId2"/>
          <a:stretch>
            <a:fillRect/>
          </a:stretch>
        </p:blipFill>
        <p:spPr>
          <a:xfrm>
            <a:off x="210942" y="1905000"/>
            <a:ext cx="8722116" cy="2473835"/>
          </a:xfrm>
          <a:prstGeom prst="rect">
            <a:avLst/>
          </a:prstGeom>
        </p:spPr>
      </p:pic>
      <p:sp>
        <p:nvSpPr>
          <p:cNvPr id="8" name="Rectangle 7">
            <a:extLst>
              <a:ext uri="{FF2B5EF4-FFF2-40B4-BE49-F238E27FC236}">
                <a16:creationId xmlns:a16="http://schemas.microsoft.com/office/drawing/2014/main" id="{12261EEE-E7E0-A1B1-9DCE-E77AC7E5BC55}"/>
              </a:ext>
            </a:extLst>
          </p:cNvPr>
          <p:cNvSpPr/>
          <p:nvPr/>
        </p:nvSpPr>
        <p:spPr bwMode="auto">
          <a:xfrm>
            <a:off x="6705600" y="1905000"/>
            <a:ext cx="2057400" cy="2362200"/>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rgbClr val="081F5B"/>
              </a:solidFill>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E865B6F-FA30-6063-08DD-A901006C10EE}"/>
              </a:ext>
            </a:extLst>
          </p:cNvPr>
          <p:cNvSpPr txBox="1"/>
          <p:nvPr/>
        </p:nvSpPr>
        <p:spPr>
          <a:xfrm>
            <a:off x="474858" y="5105400"/>
            <a:ext cx="8458200" cy="646331"/>
          </a:xfrm>
          <a:prstGeom prst="rect">
            <a:avLst/>
          </a:prstGeom>
          <a:noFill/>
        </p:spPr>
        <p:txBody>
          <a:bodyPr wrap="square" rtlCol="0">
            <a:spAutoFit/>
          </a:bodyPr>
          <a:lstStyle/>
          <a:p>
            <a:pPr marL="457200" indent="-457200">
              <a:buAutoNum type="arabicPeriod"/>
            </a:pPr>
            <a:r>
              <a:rPr lang="en-US" sz="1800" dirty="0">
                <a:solidFill>
                  <a:srgbClr val="C00000"/>
                </a:solidFill>
                <a:latin typeface="Calibri" panose="020F0502020204030204" pitchFamily="34" charset="0"/>
                <a:cs typeface="Calibri" panose="020F0502020204030204" pitchFamily="34" charset="0"/>
              </a:rPr>
              <a:t>Create an array with two columns: one for decision alternatives and one for profit. </a:t>
            </a:r>
          </a:p>
          <a:p>
            <a:pPr marL="457200" indent="-457200">
              <a:buAutoNum type="arabicPeriod"/>
            </a:pPr>
            <a:r>
              <a:rPr lang="en-US" sz="1800" dirty="0">
                <a:solidFill>
                  <a:srgbClr val="C00000"/>
                </a:solidFill>
                <a:latin typeface="Calibri" panose="020F0502020204030204" pitchFamily="34" charset="0"/>
                <a:cs typeface="Calibri" panose="020F0502020204030204" pitchFamily="34" charset="0"/>
              </a:rPr>
              <a:t>Put the average profit formula (here: M10) at the top of the second column</a:t>
            </a:r>
          </a:p>
        </p:txBody>
      </p:sp>
      <p:cxnSp>
        <p:nvCxnSpPr>
          <p:cNvPr id="11" name="Straight Connector 10">
            <a:extLst>
              <a:ext uri="{FF2B5EF4-FFF2-40B4-BE49-F238E27FC236}">
                <a16:creationId xmlns:a16="http://schemas.microsoft.com/office/drawing/2014/main" id="{BC53BCCC-877E-048B-916D-4BB676CD666A}"/>
              </a:ext>
            </a:extLst>
          </p:cNvPr>
          <p:cNvCxnSpPr>
            <a:cxnSpLocks/>
            <a:stCxn id="9" idx="0"/>
          </p:cNvCxnSpPr>
          <p:nvPr/>
        </p:nvCxnSpPr>
        <p:spPr bwMode="auto">
          <a:xfrm flipV="1">
            <a:off x="4703958" y="4267200"/>
            <a:ext cx="2230242" cy="838200"/>
          </a:xfrm>
          <a:prstGeom prst="line">
            <a:avLst/>
          </a:prstGeom>
          <a:ln>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96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39</a:t>
            </a:fld>
            <a:endParaRPr lang="en-US" dirty="0"/>
          </a:p>
        </p:txBody>
      </p:sp>
      <p:sp>
        <p:nvSpPr>
          <p:cNvPr id="7" name="Title 2"/>
          <p:cNvSpPr>
            <a:spLocks noGrp="1"/>
          </p:cNvSpPr>
          <p:nvPr>
            <p:ph type="title"/>
          </p:nvPr>
        </p:nvSpPr>
        <p:spPr>
          <a:xfrm>
            <a:off x="609600" y="304800"/>
            <a:ext cx="7886700" cy="320675"/>
          </a:xfrm>
        </p:spPr>
        <p:txBody>
          <a:bodyPr>
            <a:normAutofit fontScale="90000"/>
          </a:bodyPr>
          <a:lstStyle/>
          <a:p>
            <a:r>
              <a:rPr lang="en-US" dirty="0"/>
              <a:t>Note on using “Data Table” in Excel</a:t>
            </a:r>
          </a:p>
        </p:txBody>
      </p:sp>
      <p:sp>
        <p:nvSpPr>
          <p:cNvPr id="9" name="TextBox 8">
            <a:extLst>
              <a:ext uri="{FF2B5EF4-FFF2-40B4-BE49-F238E27FC236}">
                <a16:creationId xmlns:a16="http://schemas.microsoft.com/office/drawing/2014/main" id="{EE865B6F-FA30-6063-08DD-A901006C10EE}"/>
              </a:ext>
            </a:extLst>
          </p:cNvPr>
          <p:cNvSpPr txBox="1"/>
          <p:nvPr/>
        </p:nvSpPr>
        <p:spPr>
          <a:xfrm>
            <a:off x="800100" y="1056579"/>
            <a:ext cx="7543800" cy="646331"/>
          </a:xfrm>
          <a:prstGeom prst="rect">
            <a:avLst/>
          </a:prstGeom>
          <a:noFill/>
        </p:spPr>
        <p:txBody>
          <a:bodyPr wrap="square" rtlCol="0">
            <a:spAutoFit/>
          </a:bodyPr>
          <a:lstStyle/>
          <a:p>
            <a:pPr marL="342900" indent="-342900">
              <a:buFont typeface="+mj-lt"/>
              <a:buAutoNum type="arabicPeriod" startAt="3"/>
            </a:pPr>
            <a:r>
              <a:rPr lang="en-US" sz="1800" dirty="0">
                <a:solidFill>
                  <a:srgbClr val="C00000"/>
                </a:solidFill>
                <a:latin typeface="Calibri" panose="020F0502020204030204" pitchFamily="34" charset="0"/>
                <a:cs typeface="Calibri" panose="020F0502020204030204" pitchFamily="34" charset="0"/>
              </a:rPr>
              <a:t>Select the array starting with the empty cell and including both columns </a:t>
            </a:r>
          </a:p>
          <a:p>
            <a:pPr marL="342900" indent="-342900">
              <a:buFont typeface="+mj-lt"/>
              <a:buAutoNum type="arabicPeriod" startAt="3"/>
            </a:pPr>
            <a:r>
              <a:rPr lang="en-US" sz="1800" dirty="0">
                <a:solidFill>
                  <a:srgbClr val="C00000"/>
                </a:solidFill>
                <a:latin typeface="Calibri" panose="020F0502020204030204" pitchFamily="34" charset="0"/>
                <a:cs typeface="Calibri" panose="020F0502020204030204" pitchFamily="34" charset="0"/>
              </a:rPr>
              <a:t>Go to Data </a:t>
            </a:r>
            <a:r>
              <a:rPr lang="en-US" sz="1800" dirty="0">
                <a:solidFill>
                  <a:srgbClr val="C00000"/>
                </a:solidFill>
                <a:latin typeface="Calibri" panose="020F0502020204030204" pitchFamily="34" charset="0"/>
                <a:cs typeface="Calibri" panose="020F0502020204030204" pitchFamily="34" charset="0"/>
                <a:sym typeface="Wingdings" pitchFamily="2" charset="2"/>
              </a:rPr>
              <a:t> What-if-Analysis  Data Table</a:t>
            </a:r>
            <a:endParaRPr lang="en-US" sz="1800" dirty="0">
              <a:solidFill>
                <a:srgbClr val="C00000"/>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C636F026-D65B-AF9A-74FC-42606F550C39}"/>
              </a:ext>
            </a:extLst>
          </p:cNvPr>
          <p:cNvPicPr>
            <a:picLocks noChangeAspect="1"/>
          </p:cNvPicPr>
          <p:nvPr/>
        </p:nvPicPr>
        <p:blipFill>
          <a:blip r:embed="rId2"/>
          <a:stretch>
            <a:fillRect/>
          </a:stretch>
        </p:blipFill>
        <p:spPr>
          <a:xfrm>
            <a:off x="1152525" y="2466073"/>
            <a:ext cx="6686550" cy="3367729"/>
          </a:xfrm>
          <a:prstGeom prst="rect">
            <a:avLst/>
          </a:prstGeom>
        </p:spPr>
      </p:pic>
      <p:sp>
        <p:nvSpPr>
          <p:cNvPr id="12" name="Rectangle 11">
            <a:extLst>
              <a:ext uri="{FF2B5EF4-FFF2-40B4-BE49-F238E27FC236}">
                <a16:creationId xmlns:a16="http://schemas.microsoft.com/office/drawing/2014/main" id="{809AFE45-CF27-0471-F4BE-51C8E8992610}"/>
              </a:ext>
            </a:extLst>
          </p:cNvPr>
          <p:cNvSpPr/>
          <p:nvPr/>
        </p:nvSpPr>
        <p:spPr bwMode="auto">
          <a:xfrm>
            <a:off x="5788301" y="2590800"/>
            <a:ext cx="2057400" cy="1066800"/>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rgbClr val="081F5B"/>
              </a:solidFill>
              <a:effectLst/>
              <a:latin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E6ABA3C3-FF06-3790-42B6-D8CA385D21CB}"/>
              </a:ext>
            </a:extLst>
          </p:cNvPr>
          <p:cNvCxnSpPr>
            <a:cxnSpLocks/>
          </p:cNvCxnSpPr>
          <p:nvPr/>
        </p:nvCxnSpPr>
        <p:spPr bwMode="auto">
          <a:xfrm>
            <a:off x="4953000" y="1716162"/>
            <a:ext cx="1766888" cy="874638"/>
          </a:xfrm>
          <a:prstGeom prst="line">
            <a:avLst/>
          </a:prstGeom>
          <a:ln>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745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4267200" y="6583713"/>
            <a:ext cx="1905000" cy="274287"/>
          </a:xfrm>
        </p:spPr>
        <p:txBody>
          <a:bodyPr/>
          <a:lstStyle/>
          <a:p>
            <a:fld id="{D800FC57-747A-4054-A3DF-63D163080A4A}" type="slidenum">
              <a:rPr lang="en-US" smtClean="0"/>
              <a:pPr/>
              <a:t>4</a:t>
            </a:fld>
            <a:endParaRPr lang="en-US" dirty="0"/>
          </a:p>
        </p:txBody>
      </p:sp>
      <p:sp>
        <p:nvSpPr>
          <p:cNvPr id="6" name="TextBox 5">
            <a:extLst>
              <a:ext uri="{FF2B5EF4-FFF2-40B4-BE49-F238E27FC236}">
                <a16:creationId xmlns:a16="http://schemas.microsoft.com/office/drawing/2014/main" id="{CB44C4AF-1D4B-7D46-97B1-0A3E17923FD7}"/>
              </a:ext>
            </a:extLst>
          </p:cNvPr>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pic>
        <p:nvPicPr>
          <p:cNvPr id="1026" name="Picture 2" descr="Improve Your Hockey Team's Skills and Conditioning With This Drill | STACK"/>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480"/>
          <a:stretch/>
        </p:blipFill>
        <p:spPr bwMode="auto">
          <a:xfrm>
            <a:off x="4495800" y="609600"/>
            <a:ext cx="4213225"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6C399147-2A4E-824C-A35C-615118B369EA}"/>
              </a:ext>
            </a:extLst>
          </p:cNvPr>
          <p:cNvSpPr txBox="1">
            <a:spLocks/>
          </p:cNvSpPr>
          <p:nvPr/>
        </p:nvSpPr>
        <p:spPr bwMode="auto">
          <a:xfrm>
            <a:off x="609599" y="3352800"/>
            <a:ext cx="8099425"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ADVANCED RISK MODELING (HEALTHCARE)</a:t>
            </a: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INTRO TO SIMULATION</a:t>
            </a: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SIMULATION Practice problems</a:t>
            </a:r>
          </a:p>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2395646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40</a:t>
            </a:fld>
            <a:endParaRPr lang="en-US" dirty="0"/>
          </a:p>
        </p:txBody>
      </p:sp>
      <p:sp>
        <p:nvSpPr>
          <p:cNvPr id="7" name="Title 2"/>
          <p:cNvSpPr>
            <a:spLocks noGrp="1"/>
          </p:cNvSpPr>
          <p:nvPr>
            <p:ph type="title"/>
          </p:nvPr>
        </p:nvSpPr>
        <p:spPr>
          <a:xfrm>
            <a:off x="609600" y="304800"/>
            <a:ext cx="7886700" cy="320675"/>
          </a:xfrm>
        </p:spPr>
        <p:txBody>
          <a:bodyPr>
            <a:normAutofit fontScale="90000"/>
          </a:bodyPr>
          <a:lstStyle/>
          <a:p>
            <a:r>
              <a:rPr lang="en-US" dirty="0"/>
              <a:t>Note on using “Data Table” in Excel</a:t>
            </a:r>
          </a:p>
        </p:txBody>
      </p:sp>
      <p:sp>
        <p:nvSpPr>
          <p:cNvPr id="9" name="TextBox 8">
            <a:extLst>
              <a:ext uri="{FF2B5EF4-FFF2-40B4-BE49-F238E27FC236}">
                <a16:creationId xmlns:a16="http://schemas.microsoft.com/office/drawing/2014/main" id="{EE865B6F-FA30-6063-08DD-A901006C10EE}"/>
              </a:ext>
            </a:extLst>
          </p:cNvPr>
          <p:cNvSpPr txBox="1"/>
          <p:nvPr/>
        </p:nvSpPr>
        <p:spPr>
          <a:xfrm>
            <a:off x="1143000" y="4724400"/>
            <a:ext cx="7543800" cy="923330"/>
          </a:xfrm>
          <a:prstGeom prst="rect">
            <a:avLst/>
          </a:prstGeom>
          <a:noFill/>
        </p:spPr>
        <p:txBody>
          <a:bodyPr wrap="square" rtlCol="0">
            <a:spAutoFit/>
          </a:bodyPr>
          <a:lstStyle/>
          <a:p>
            <a:pPr marL="342900" indent="-342900">
              <a:buFont typeface="+mj-lt"/>
              <a:buAutoNum type="arabicPeriod" startAt="5"/>
            </a:pPr>
            <a:r>
              <a:rPr lang="en-US" sz="1800" dirty="0">
                <a:solidFill>
                  <a:srgbClr val="C00000"/>
                </a:solidFill>
                <a:latin typeface="Calibri" panose="020F0502020204030204" pitchFamily="34" charset="0"/>
                <a:cs typeface="Calibri" panose="020F0502020204030204" pitchFamily="34" charset="0"/>
              </a:rPr>
              <a:t>Leave “Row input cell” empty</a:t>
            </a:r>
          </a:p>
          <a:p>
            <a:pPr marL="342900" indent="-342900">
              <a:buFont typeface="+mj-lt"/>
              <a:buAutoNum type="arabicPeriod" startAt="5"/>
            </a:pPr>
            <a:r>
              <a:rPr lang="en-US" sz="1800" dirty="0">
                <a:solidFill>
                  <a:srgbClr val="C00000"/>
                </a:solidFill>
                <a:latin typeface="Calibri" panose="020F0502020204030204" pitchFamily="34" charset="0"/>
                <a:cs typeface="Calibri" panose="020F0502020204030204" pitchFamily="34" charset="0"/>
              </a:rPr>
              <a:t>Enter the decision cell (Here: L10) into “Column input cell”</a:t>
            </a:r>
          </a:p>
          <a:p>
            <a:pPr marL="342900" indent="-342900">
              <a:buFont typeface="+mj-lt"/>
              <a:buAutoNum type="arabicPeriod" startAt="5"/>
            </a:pPr>
            <a:r>
              <a:rPr lang="en-US" sz="1800" dirty="0">
                <a:solidFill>
                  <a:srgbClr val="C00000"/>
                </a:solidFill>
                <a:latin typeface="Calibri" panose="020F0502020204030204" pitchFamily="34" charset="0"/>
                <a:cs typeface="Calibri" panose="020F0502020204030204" pitchFamily="34" charset="0"/>
              </a:rPr>
              <a:t>Hit OK and wait for about 10-20 seconds</a:t>
            </a:r>
          </a:p>
        </p:txBody>
      </p:sp>
      <p:pic>
        <p:nvPicPr>
          <p:cNvPr id="4" name="Picture 3">
            <a:extLst>
              <a:ext uri="{FF2B5EF4-FFF2-40B4-BE49-F238E27FC236}">
                <a16:creationId xmlns:a16="http://schemas.microsoft.com/office/drawing/2014/main" id="{48DCD913-B650-08F6-D01D-6597A4115559}"/>
              </a:ext>
            </a:extLst>
          </p:cNvPr>
          <p:cNvPicPr>
            <a:picLocks noChangeAspect="1"/>
          </p:cNvPicPr>
          <p:nvPr/>
        </p:nvPicPr>
        <p:blipFill>
          <a:blip r:embed="rId2"/>
          <a:stretch>
            <a:fillRect/>
          </a:stretch>
        </p:blipFill>
        <p:spPr>
          <a:xfrm>
            <a:off x="228600" y="1315360"/>
            <a:ext cx="8873122" cy="3104240"/>
          </a:xfrm>
          <a:prstGeom prst="rect">
            <a:avLst/>
          </a:prstGeom>
        </p:spPr>
      </p:pic>
    </p:spTree>
    <p:extLst>
      <p:ext uri="{BB962C8B-B14F-4D97-AF65-F5344CB8AC3E}">
        <p14:creationId xmlns:p14="http://schemas.microsoft.com/office/powerpoint/2010/main" val="1608485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41</a:t>
            </a:fld>
            <a:endParaRPr lang="en-US" dirty="0"/>
          </a:p>
        </p:txBody>
      </p:sp>
      <p:sp>
        <p:nvSpPr>
          <p:cNvPr id="3" name="Title 1"/>
          <p:cNvSpPr txBox="1">
            <a:spLocks/>
          </p:cNvSpPr>
          <p:nvPr/>
        </p:nvSpPr>
        <p:spPr>
          <a:xfrm>
            <a:off x="3810000" y="1767680"/>
            <a:ext cx="4661647" cy="1325563"/>
          </a:xfrm>
          <a:prstGeom prst="rect">
            <a:avLst/>
          </a:prstGeom>
        </p:spPr>
        <p:txBody>
          <a:bodyPr/>
          <a:lstStyle>
            <a:lvl1pPr algn="ctr" rtl="0" eaLnBrk="0" fontAlgn="base" hangingPunct="0">
              <a:spcBef>
                <a:spcPct val="0"/>
              </a:spcBef>
              <a:spcAft>
                <a:spcPct val="0"/>
              </a:spcAft>
              <a:defRPr sz="3200" b="1">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r>
              <a:rPr lang="en-US" kern="0" dirty="0">
                <a:latin typeface="Calibri" panose="020F0502020204030204" pitchFamily="34" charset="0"/>
                <a:cs typeface="Calibri" panose="020F0502020204030204" pitchFamily="34" charset="0"/>
              </a:rPr>
              <a:t>	PROBLEM:</a:t>
            </a:r>
          </a:p>
        </p:txBody>
      </p:sp>
      <p:sp>
        <p:nvSpPr>
          <p:cNvPr id="4" name="Content Placeholder 2"/>
          <p:cNvSpPr txBox="1">
            <a:spLocks/>
          </p:cNvSpPr>
          <p:nvPr/>
        </p:nvSpPr>
        <p:spPr>
          <a:xfrm>
            <a:off x="300317" y="3352800"/>
            <a:ext cx="8310283" cy="3124200"/>
          </a:xfrm>
          <a:prstGeom prst="rect">
            <a:avLst/>
          </a:prstGeom>
        </p:spPr>
        <p:txBody>
          <a:bodyPr/>
          <a:lstStyle>
            <a:lvl1pPr marL="342900" indent="-342900" algn="l" rtl="0" eaLnBrk="0" fontAlgn="base" hangingPunct="0">
              <a:spcBef>
                <a:spcPct val="20000"/>
              </a:spcBef>
              <a:spcAft>
                <a:spcPct val="0"/>
              </a:spcAft>
              <a:buChar char="•"/>
              <a:defRPr sz="2800">
                <a:solidFill>
                  <a:srgbClr val="002060"/>
                </a:solidFill>
                <a:latin typeface="Cabin" panose="020B0803050202020004" pitchFamily="34" charset="0"/>
                <a:ea typeface="MS PGothic" pitchFamily="34" charset="-128"/>
                <a:cs typeface="Cabin" panose="020B08030502020200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bin" panose="020B0803050202020004" pitchFamily="34" charset="0"/>
                <a:ea typeface="MS PGothic" pitchFamily="34" charset="-128"/>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bin" panose="020B0803050202020004" pitchFamily="34" charset="0"/>
                <a:ea typeface="MS PGothic" pitchFamily="34" charset="-128"/>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0" indent="0">
              <a:spcBef>
                <a:spcPts val="600"/>
              </a:spcBef>
              <a:spcAft>
                <a:spcPts val="600"/>
              </a:spcAft>
              <a:buNone/>
            </a:pPr>
            <a:r>
              <a:rPr lang="en-US" sz="2000" kern="0" dirty="0">
                <a:latin typeface="Calibri" panose="020F0502020204030204" pitchFamily="34" charset="0"/>
                <a:cs typeface="Calibri" panose="020F0502020204030204" pitchFamily="34" charset="0"/>
              </a:rPr>
              <a:t>c) Your past data reveal that no-shows for this flight range from </a:t>
            </a:r>
            <a:r>
              <a:rPr lang="en-US" sz="2000" kern="0" dirty="0">
                <a:solidFill>
                  <a:srgbClr val="C00000"/>
                </a:solidFill>
                <a:latin typeface="Calibri" panose="020F0502020204030204" pitchFamily="34" charset="0"/>
                <a:cs typeface="Calibri" panose="020F0502020204030204" pitchFamily="34" charset="0"/>
              </a:rPr>
              <a:t>1 to 3</a:t>
            </a:r>
            <a:r>
              <a:rPr lang="en-US" sz="2000" kern="0" dirty="0">
                <a:latin typeface="Calibri" panose="020F0502020204030204" pitchFamily="34" charset="0"/>
                <a:cs typeface="Calibri" panose="020F0502020204030204" pitchFamily="34" charset="0"/>
              </a:rPr>
              <a:t>, with the following distribution:</a:t>
            </a:r>
          </a:p>
          <a:p>
            <a:pPr marL="0" indent="0">
              <a:spcBef>
                <a:spcPts val="600"/>
              </a:spcBef>
              <a:spcAft>
                <a:spcPts val="600"/>
              </a:spcAft>
              <a:buNone/>
            </a:pPr>
            <a:endParaRPr lang="en-US" sz="2000" kern="0" dirty="0">
              <a:latin typeface="Calibri" panose="020F0502020204030204" pitchFamily="34" charset="0"/>
              <a:cs typeface="Calibri" panose="020F0502020204030204" pitchFamily="34" charset="0"/>
            </a:endParaRPr>
          </a:p>
          <a:p>
            <a:pPr marL="0" indent="0">
              <a:spcBef>
                <a:spcPts val="600"/>
              </a:spcBef>
              <a:spcAft>
                <a:spcPts val="600"/>
              </a:spcAft>
              <a:buNone/>
            </a:pPr>
            <a:endParaRPr lang="en-US" sz="2000" kern="0" dirty="0">
              <a:latin typeface="Calibri" panose="020F0502020204030204" pitchFamily="34" charset="0"/>
              <a:cs typeface="Calibri" panose="020F0502020204030204" pitchFamily="34" charset="0"/>
            </a:endParaRPr>
          </a:p>
          <a:p>
            <a:pPr marL="0" indent="0">
              <a:spcBef>
                <a:spcPts val="600"/>
              </a:spcBef>
              <a:spcAft>
                <a:spcPts val="600"/>
              </a:spcAft>
              <a:buNone/>
            </a:pPr>
            <a:endParaRPr lang="en-US" sz="2000" kern="0" dirty="0">
              <a:latin typeface="Calibri" panose="020F0502020204030204" pitchFamily="34" charset="0"/>
              <a:cs typeface="Calibri" panose="020F0502020204030204" pitchFamily="34" charset="0"/>
            </a:endParaRPr>
          </a:p>
          <a:p>
            <a:pPr marL="0" indent="0">
              <a:spcBef>
                <a:spcPts val="600"/>
              </a:spcBef>
              <a:spcAft>
                <a:spcPts val="600"/>
              </a:spcAft>
              <a:buNone/>
            </a:pPr>
            <a:r>
              <a:rPr lang="en-US" sz="2000" kern="0" dirty="0">
                <a:latin typeface="Calibri" panose="020F0502020204030204" pitchFamily="34" charset="0"/>
                <a:cs typeface="Calibri" panose="020F0502020204030204" pitchFamily="34" charset="0"/>
              </a:rPr>
              <a:t>How much do you overbook?</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2546" y="1219200"/>
            <a:ext cx="3553351" cy="1510174"/>
          </a:xfrm>
          <a:prstGeom prst="rect">
            <a:avLst/>
          </a:prstGeom>
        </p:spPr>
      </p:pic>
      <p:sp>
        <p:nvSpPr>
          <p:cNvPr id="7" name="Title 2"/>
          <p:cNvSpPr>
            <a:spLocks noGrp="1"/>
          </p:cNvSpPr>
          <p:nvPr>
            <p:ph type="title"/>
          </p:nvPr>
        </p:nvSpPr>
        <p:spPr>
          <a:xfrm>
            <a:off x="609600" y="304800"/>
            <a:ext cx="7886700" cy="320675"/>
          </a:xfrm>
        </p:spPr>
        <p:txBody>
          <a:bodyPr>
            <a:normAutofit fontScale="90000"/>
          </a:bodyPr>
          <a:lstStyle/>
          <a:p>
            <a:r>
              <a:rPr lang="en-US" dirty="0"/>
              <a:t>Overbooking example</a:t>
            </a:r>
          </a:p>
        </p:txBody>
      </p:sp>
      <p:graphicFrame>
        <p:nvGraphicFramePr>
          <p:cNvPr id="8" name="Table 7">
            <a:extLst>
              <a:ext uri="{FF2B5EF4-FFF2-40B4-BE49-F238E27FC236}">
                <a16:creationId xmlns:a16="http://schemas.microsoft.com/office/drawing/2014/main" id="{66880334-3B2D-C64B-A988-8E98C88F150A}"/>
              </a:ext>
            </a:extLst>
          </p:cNvPr>
          <p:cNvGraphicFramePr>
            <a:graphicFrameLocks noGrp="1"/>
          </p:cNvGraphicFramePr>
          <p:nvPr/>
        </p:nvGraphicFramePr>
        <p:xfrm>
          <a:off x="2209800" y="4236414"/>
          <a:ext cx="3717318" cy="1097586"/>
        </p:xfrm>
        <a:graphic>
          <a:graphicData uri="http://schemas.openxmlformats.org/drawingml/2006/table">
            <a:tbl>
              <a:tblPr>
                <a:tableStyleId>{5940675A-B579-460E-94D1-54222C63F5DA}</a:tableStyleId>
              </a:tblPr>
              <a:tblGrid>
                <a:gridCol w="2071398">
                  <a:extLst>
                    <a:ext uri="{9D8B030D-6E8A-4147-A177-3AD203B41FA5}">
                      <a16:colId xmlns:a16="http://schemas.microsoft.com/office/drawing/2014/main" val="20000"/>
                    </a:ext>
                  </a:extLst>
                </a:gridCol>
                <a:gridCol w="548640">
                  <a:extLst>
                    <a:ext uri="{9D8B030D-6E8A-4147-A177-3AD203B41FA5}">
                      <a16:colId xmlns:a16="http://schemas.microsoft.com/office/drawing/2014/main" val="20001"/>
                    </a:ext>
                  </a:extLst>
                </a:gridCol>
                <a:gridCol w="548640">
                  <a:extLst>
                    <a:ext uri="{9D8B030D-6E8A-4147-A177-3AD203B41FA5}">
                      <a16:colId xmlns:a16="http://schemas.microsoft.com/office/drawing/2014/main" val="20002"/>
                    </a:ext>
                  </a:extLst>
                </a:gridCol>
                <a:gridCol w="548640">
                  <a:extLst>
                    <a:ext uri="{9D8B030D-6E8A-4147-A177-3AD203B41FA5}">
                      <a16:colId xmlns:a16="http://schemas.microsoft.com/office/drawing/2014/main" val="20003"/>
                    </a:ext>
                  </a:extLst>
                </a:gridCol>
              </a:tblGrid>
              <a:tr h="41483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X = No-shows</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1</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2</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3</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extLst>
                  <a:ext uri="{0D108BD9-81ED-4DB2-BD59-A6C34878D82A}">
                    <a16:rowId xmlns:a16="http://schemas.microsoft.com/office/drawing/2014/main" val="10000"/>
                  </a:ext>
                </a:extLst>
              </a:tr>
              <a:tr h="182873">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Prob. (X)</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0.2</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0.5</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0.3</a:t>
                      </a:r>
                      <a:endParaRPr kumimoji="0" lang="en-US" sz="20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extLst>
                  <a:ext uri="{0D108BD9-81ED-4DB2-BD59-A6C34878D82A}">
                    <a16:rowId xmlns:a16="http://schemas.microsoft.com/office/drawing/2014/main" val="10001"/>
                  </a:ext>
                </a:extLst>
              </a:tr>
              <a:tr h="182873">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Cum prob.  F(X)  </a:t>
                      </a:r>
                      <a:endParaRPr kumimoji="0" lang="en-US" sz="2000" b="1" i="0"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0.2</a:t>
                      </a:r>
                      <a:endParaRPr kumimoji="0" lang="en-US" sz="2000" b="1" i="0"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0.7</a:t>
                      </a:r>
                      <a:endParaRPr kumimoji="0" lang="en-US" sz="2000" b="1" i="0"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1.0</a:t>
                      </a:r>
                      <a:endParaRPr kumimoji="0" lang="en-US" sz="2000" b="1" i="0" u="none" strike="noStrike" cap="none" normalizeH="0" baseline="0" dirty="0">
                        <a:ln>
                          <a:noFill/>
                        </a:ln>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endParaRPr>
                    </a:p>
                  </a:txBody>
                  <a:tcPr marL="18288" marR="18288" marT="18288" marB="18288" horzOverflow="overflow"/>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65321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42</a:t>
            </a:fld>
            <a:endParaRPr lang="en-US" dirty="0"/>
          </a:p>
        </p:txBody>
      </p:sp>
      <p:sp>
        <p:nvSpPr>
          <p:cNvPr id="4" name="Content Placeholder 2"/>
          <p:cNvSpPr txBox="1">
            <a:spLocks/>
          </p:cNvSpPr>
          <p:nvPr/>
        </p:nvSpPr>
        <p:spPr>
          <a:xfrm>
            <a:off x="300317" y="3352800"/>
            <a:ext cx="8310283" cy="3124200"/>
          </a:xfrm>
          <a:prstGeom prst="rect">
            <a:avLst/>
          </a:prstGeom>
        </p:spPr>
        <p:txBody>
          <a:bodyPr/>
          <a:lstStyle>
            <a:lvl1pPr marL="342900" indent="-342900" algn="l" rtl="0" eaLnBrk="0" fontAlgn="base" hangingPunct="0">
              <a:spcBef>
                <a:spcPct val="20000"/>
              </a:spcBef>
              <a:spcAft>
                <a:spcPct val="0"/>
              </a:spcAft>
              <a:buChar char="•"/>
              <a:defRPr sz="2800">
                <a:solidFill>
                  <a:srgbClr val="002060"/>
                </a:solidFill>
                <a:latin typeface="Cabin" panose="020B0803050202020004" pitchFamily="34" charset="0"/>
                <a:ea typeface="MS PGothic" pitchFamily="34" charset="-128"/>
                <a:cs typeface="Cabin" panose="020B08030502020200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bin" panose="020B0803050202020004" pitchFamily="34" charset="0"/>
                <a:ea typeface="MS PGothic" pitchFamily="34" charset="-128"/>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bin" panose="020B0803050202020004" pitchFamily="34" charset="0"/>
                <a:ea typeface="MS PGothic" pitchFamily="34" charset="-128"/>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355600" indent="-285750">
              <a:spcBef>
                <a:spcPts val="600"/>
              </a:spcBef>
              <a:spcAft>
                <a:spcPts val="600"/>
              </a:spcAft>
              <a:buNone/>
            </a:pPr>
            <a:r>
              <a:rPr lang="en-US" sz="1800" kern="0" dirty="0">
                <a:latin typeface="Calibri" panose="020F0502020204030204" pitchFamily="34" charset="0"/>
                <a:cs typeface="Calibri" panose="020F0502020204030204" pitchFamily="34" charset="0"/>
              </a:rPr>
              <a:t>d) Assume now that each bumped customer tries to negotiate a high voucher value, with the highest voucher value capped at $500. Specifically, assume that the voucher value for each bumped customer is distributed uniformly between $0 and $500 (continuous uniform distribution). How much should you overbook? You can assume the no-show distribution from part c).</a:t>
            </a:r>
          </a:p>
        </p:txBody>
      </p:sp>
      <p:sp>
        <p:nvSpPr>
          <p:cNvPr id="7" name="Title 2"/>
          <p:cNvSpPr>
            <a:spLocks noGrp="1"/>
          </p:cNvSpPr>
          <p:nvPr>
            <p:ph type="title"/>
          </p:nvPr>
        </p:nvSpPr>
        <p:spPr>
          <a:xfrm>
            <a:off x="609600" y="304800"/>
            <a:ext cx="7886700" cy="320675"/>
          </a:xfrm>
        </p:spPr>
        <p:txBody>
          <a:bodyPr>
            <a:normAutofit fontScale="90000"/>
          </a:bodyPr>
          <a:lstStyle/>
          <a:p>
            <a:r>
              <a:rPr lang="en-US" dirty="0"/>
              <a:t>Overbooking example</a:t>
            </a:r>
          </a:p>
        </p:txBody>
      </p:sp>
      <p:pic>
        <p:nvPicPr>
          <p:cNvPr id="9" name="Picture 8">
            <a:extLst>
              <a:ext uri="{FF2B5EF4-FFF2-40B4-BE49-F238E27FC236}">
                <a16:creationId xmlns:a16="http://schemas.microsoft.com/office/drawing/2014/main" id="{526D44D6-A784-0A43-8C7C-1A42691482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47449" y="1234050"/>
            <a:ext cx="3553351" cy="1510174"/>
          </a:xfrm>
          <a:prstGeom prst="rect">
            <a:avLst/>
          </a:prstGeom>
        </p:spPr>
      </p:pic>
    </p:spTree>
    <p:extLst>
      <p:ext uri="{BB962C8B-B14F-4D97-AF65-F5344CB8AC3E}">
        <p14:creationId xmlns:p14="http://schemas.microsoft.com/office/powerpoint/2010/main" val="3326438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43</a:t>
            </a:fld>
            <a:endParaRPr lang="en-US" dirty="0"/>
          </a:p>
        </p:txBody>
      </p:sp>
      <p:pic>
        <p:nvPicPr>
          <p:cNvPr id="1026" name="Picture 2">
            <a:extLst>
              <a:ext uri="{FF2B5EF4-FFF2-40B4-BE49-F238E27FC236}">
                <a16:creationId xmlns:a16="http://schemas.microsoft.com/office/drawing/2014/main" id="{8D5D80D0-2004-DA45-95FC-4BCA6324C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676400"/>
            <a:ext cx="6172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8BBDC3A-9C82-D6BA-2300-D50F8AF7FDAB}"/>
              </a:ext>
            </a:extLst>
          </p:cNvPr>
          <p:cNvSpPr>
            <a:spLocks noGrp="1"/>
          </p:cNvSpPr>
          <p:nvPr>
            <p:ph type="title"/>
          </p:nvPr>
        </p:nvSpPr>
        <p:spPr>
          <a:xfrm>
            <a:off x="609600" y="304800"/>
            <a:ext cx="7886700" cy="320675"/>
          </a:xfrm>
        </p:spPr>
        <p:txBody>
          <a:bodyPr>
            <a:normAutofit fontScale="90000"/>
          </a:bodyPr>
          <a:lstStyle/>
          <a:p>
            <a:r>
              <a:rPr lang="en-US" dirty="0"/>
              <a:t>Next Week: No class</a:t>
            </a:r>
          </a:p>
        </p:txBody>
      </p:sp>
    </p:spTree>
    <p:extLst>
      <p:ext uri="{BB962C8B-B14F-4D97-AF65-F5344CB8AC3E}">
        <p14:creationId xmlns:p14="http://schemas.microsoft.com/office/powerpoint/2010/main" val="366895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800FC57-747A-4054-A3DF-63D163080A4A}" type="slidenum">
              <a:rPr lang="en-US" smtClean="0"/>
              <a:pPr/>
              <a:t>44</a:t>
            </a:fld>
            <a:endParaRPr lang="en-US" dirty="0"/>
          </a:p>
        </p:txBody>
      </p:sp>
      <p:sp>
        <p:nvSpPr>
          <p:cNvPr id="7" name="Title 2"/>
          <p:cNvSpPr>
            <a:spLocks noGrp="1"/>
          </p:cNvSpPr>
          <p:nvPr>
            <p:ph type="title"/>
          </p:nvPr>
        </p:nvSpPr>
        <p:spPr>
          <a:xfrm>
            <a:off x="609600" y="304800"/>
            <a:ext cx="7886700" cy="320675"/>
          </a:xfrm>
        </p:spPr>
        <p:txBody>
          <a:bodyPr>
            <a:normAutofit fontScale="90000"/>
          </a:bodyPr>
          <a:lstStyle/>
          <a:p>
            <a:r>
              <a:rPr lang="en-US" dirty="0"/>
              <a:t>To-do’s</a:t>
            </a:r>
          </a:p>
        </p:txBody>
      </p:sp>
      <p:pic>
        <p:nvPicPr>
          <p:cNvPr id="6" name="Picture 2" descr="Vintage Photos of Newsboy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757" r="18803"/>
          <a:stretch/>
        </p:blipFill>
        <p:spPr bwMode="auto">
          <a:xfrm>
            <a:off x="1600200" y="1473526"/>
            <a:ext cx="2366425" cy="1957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p:cNvSpPr txBox="1">
            <a:spLocks/>
          </p:cNvSpPr>
          <p:nvPr/>
        </p:nvSpPr>
        <p:spPr>
          <a:xfrm>
            <a:off x="4267200" y="1549726"/>
            <a:ext cx="2971800" cy="1828800"/>
          </a:xfrm>
          <a:prstGeom prst="rect">
            <a:avLst/>
          </a:prstGeom>
        </p:spPr>
        <p:txBody>
          <a:bodyPr/>
          <a:lstStyle>
            <a:lvl1pPr marL="342900" indent="-342900" algn="l" rtl="0" eaLnBrk="0" fontAlgn="base" hangingPunct="0">
              <a:spcBef>
                <a:spcPct val="20000"/>
              </a:spcBef>
              <a:spcAft>
                <a:spcPct val="0"/>
              </a:spcAft>
              <a:buChar char="•"/>
              <a:defRPr sz="2800">
                <a:solidFill>
                  <a:srgbClr val="002060"/>
                </a:solidFill>
                <a:latin typeface="Cabin" panose="020B0803050202020004" pitchFamily="34" charset="0"/>
                <a:ea typeface="MS PGothic" pitchFamily="34" charset="-128"/>
                <a:cs typeface="Cabin" panose="020B08030502020200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bin" panose="020B0803050202020004" pitchFamily="34" charset="0"/>
                <a:ea typeface="MS PGothic" pitchFamily="34" charset="-128"/>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bin" panose="020B0803050202020004" pitchFamily="34" charset="0"/>
                <a:ea typeface="MS PGothic" pitchFamily="34" charset="-128"/>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355600" indent="-285750">
              <a:spcBef>
                <a:spcPts val="600"/>
              </a:spcBef>
              <a:spcAft>
                <a:spcPts val="600"/>
              </a:spcAft>
              <a:buNone/>
            </a:pPr>
            <a:r>
              <a:rPr lang="en-US" sz="2000" b="1" kern="0" dirty="0">
                <a:latin typeface="Calibri" panose="020F0502020204030204" pitchFamily="34" charset="0"/>
                <a:cs typeface="Calibri" panose="020F0502020204030204" pitchFamily="34" charset="0"/>
              </a:rPr>
              <a:t>HW 5: due in two weeks. </a:t>
            </a:r>
            <a:br>
              <a:rPr lang="en-US" sz="2000" kern="0" dirty="0">
                <a:latin typeface="Calibri" panose="020F0502020204030204" pitchFamily="34" charset="0"/>
                <a:cs typeface="Calibri" panose="020F0502020204030204" pitchFamily="34" charset="0"/>
              </a:rPr>
            </a:br>
            <a:r>
              <a:rPr lang="en-US" sz="2000" kern="0" dirty="0">
                <a:latin typeface="Calibri" panose="020F0502020204030204" pitchFamily="34" charset="0"/>
                <a:cs typeface="Calibri" panose="020F0502020204030204" pitchFamily="34" charset="0"/>
              </a:rPr>
              <a:t>Newsvendor example in slides 21-27 of this slide deck should be helpful.</a:t>
            </a:r>
          </a:p>
        </p:txBody>
      </p:sp>
      <p:sp>
        <p:nvSpPr>
          <p:cNvPr id="4" name="Content Placeholder 2">
            <a:extLst>
              <a:ext uri="{FF2B5EF4-FFF2-40B4-BE49-F238E27FC236}">
                <a16:creationId xmlns:a16="http://schemas.microsoft.com/office/drawing/2014/main" id="{75C5B0F7-801B-84B8-CD94-1CD5EFB7298A}"/>
              </a:ext>
            </a:extLst>
          </p:cNvPr>
          <p:cNvSpPr txBox="1">
            <a:spLocks/>
          </p:cNvSpPr>
          <p:nvPr/>
        </p:nvSpPr>
        <p:spPr>
          <a:xfrm>
            <a:off x="4267200" y="4495800"/>
            <a:ext cx="2971800" cy="1828800"/>
          </a:xfrm>
          <a:prstGeom prst="rect">
            <a:avLst/>
          </a:prstGeom>
        </p:spPr>
        <p:txBody>
          <a:bodyPr/>
          <a:lstStyle>
            <a:lvl1pPr marL="342900" indent="-342900" algn="l" rtl="0" eaLnBrk="0" fontAlgn="base" hangingPunct="0">
              <a:spcBef>
                <a:spcPct val="20000"/>
              </a:spcBef>
              <a:spcAft>
                <a:spcPct val="0"/>
              </a:spcAft>
              <a:buChar char="•"/>
              <a:defRPr sz="2800">
                <a:solidFill>
                  <a:srgbClr val="002060"/>
                </a:solidFill>
                <a:latin typeface="Cabin" panose="020B0803050202020004" pitchFamily="34" charset="0"/>
                <a:ea typeface="MS PGothic" pitchFamily="34" charset="-128"/>
                <a:cs typeface="Cabin" panose="020B08030502020200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bin" panose="020B0803050202020004" pitchFamily="34" charset="0"/>
                <a:ea typeface="MS PGothic" pitchFamily="34" charset="-128"/>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bin" panose="020B0803050202020004" pitchFamily="34" charset="0"/>
                <a:ea typeface="MS PGothic" pitchFamily="34" charset="-128"/>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bin" panose="020B0803050202020004" pitchFamily="34" charset="0"/>
                <a:ea typeface="MS PGothic" pitchFamily="34" charset="-128"/>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355600" indent="-285750">
              <a:spcBef>
                <a:spcPts val="600"/>
              </a:spcBef>
              <a:spcAft>
                <a:spcPts val="600"/>
              </a:spcAft>
              <a:buNone/>
            </a:pPr>
            <a:r>
              <a:rPr lang="en-US" sz="2000" b="1" kern="0" dirty="0">
                <a:latin typeface="Calibri" panose="020F0502020204030204" pitchFamily="34" charset="0"/>
                <a:cs typeface="Calibri" panose="020F0502020204030204" pitchFamily="34" charset="0"/>
              </a:rPr>
              <a:t>Group projects: </a:t>
            </a:r>
            <a:br>
              <a:rPr lang="en-US" sz="2000" kern="0" dirty="0">
                <a:latin typeface="Calibri" panose="020F0502020204030204" pitchFamily="34" charset="0"/>
                <a:cs typeface="Calibri" panose="020F0502020204030204" pitchFamily="34" charset="0"/>
              </a:rPr>
            </a:br>
            <a:r>
              <a:rPr lang="en-US" sz="2000" kern="0" dirty="0">
                <a:latin typeface="Calibri" panose="020F0502020204030204" pitchFamily="34" charset="0"/>
                <a:cs typeface="Calibri" panose="020F0502020204030204" pitchFamily="34" charset="0"/>
              </a:rPr>
              <a:t>Sign up for 10-minute Zoom call with me</a:t>
            </a:r>
          </a:p>
        </p:txBody>
      </p:sp>
      <p:pic>
        <p:nvPicPr>
          <p:cNvPr id="5" name="Picture 4">
            <a:extLst>
              <a:ext uri="{FF2B5EF4-FFF2-40B4-BE49-F238E27FC236}">
                <a16:creationId xmlns:a16="http://schemas.microsoft.com/office/drawing/2014/main" id="{6FF38E68-6B72-66D3-7BE1-E6064ADE769C}"/>
              </a:ext>
            </a:extLst>
          </p:cNvPr>
          <p:cNvPicPr>
            <a:picLocks noChangeAspect="1"/>
          </p:cNvPicPr>
          <p:nvPr/>
        </p:nvPicPr>
        <p:blipFill>
          <a:blip r:embed="rId4"/>
          <a:stretch>
            <a:fillRect/>
          </a:stretch>
        </p:blipFill>
        <p:spPr>
          <a:xfrm>
            <a:off x="1597172" y="4015050"/>
            <a:ext cx="2369453" cy="1957650"/>
          </a:xfrm>
          <a:prstGeom prst="rect">
            <a:avLst/>
          </a:prstGeom>
        </p:spPr>
      </p:pic>
    </p:spTree>
    <p:extLst>
      <p:ext uri="{BB962C8B-B14F-4D97-AF65-F5344CB8AC3E}">
        <p14:creationId xmlns:p14="http://schemas.microsoft.com/office/powerpoint/2010/main" val="1873714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Healthcare and Risk Modeling</a:t>
            </a:r>
          </a:p>
        </p:txBody>
      </p:sp>
      <p:sp>
        <p:nvSpPr>
          <p:cNvPr id="4" name="Rectangle 3"/>
          <p:cNvSpPr/>
          <p:nvPr/>
        </p:nvSpPr>
        <p:spPr>
          <a:xfrm>
            <a:off x="304800" y="1153542"/>
            <a:ext cx="5334000" cy="5475858"/>
          </a:xfrm>
          <a:prstGeom prst="rect">
            <a:avLst/>
          </a:prstGeom>
        </p:spPr>
        <p:txBody>
          <a:bodyPr wrap="square">
            <a:spAutoFit/>
          </a:bodyPr>
          <a:lstStyle/>
          <a:p>
            <a:pPr marL="0" marR="0" algn="just">
              <a:lnSpc>
                <a:spcPct val="105000"/>
              </a:lnSpc>
              <a:spcBef>
                <a:spcPts val="0"/>
              </a:spcBef>
              <a:spcAft>
                <a:spcPts val="1000"/>
              </a:spcAft>
            </a:pPr>
            <a:r>
              <a:rPr lang="en-US" sz="1600" dirty="0">
                <a:latin typeface="Calibri" panose="020F0502020204030204" pitchFamily="34" charset="0"/>
                <a:ea typeface="Calibri" panose="020F0502020204030204" pitchFamily="34" charset="0"/>
                <a:cs typeface="Calibri" panose="020F0502020204030204" pitchFamily="34" charset="0"/>
              </a:rPr>
              <a:t>Company X is implementing a new policy for vaccinating its employees against a novel infectious disease. </a:t>
            </a:r>
          </a:p>
          <a:p>
            <a:pPr marL="0" marR="0" algn="just">
              <a:lnSpc>
                <a:spcPct val="105000"/>
              </a:lnSpc>
              <a:spcBef>
                <a:spcPts val="0"/>
              </a:spcBef>
              <a:spcAft>
                <a:spcPts val="1000"/>
              </a:spcAft>
            </a:pPr>
            <a:r>
              <a:rPr lang="en-US" sz="1600" dirty="0">
                <a:latin typeface="Calibri" panose="020F0502020204030204" pitchFamily="34" charset="0"/>
                <a:ea typeface="Calibri" panose="020F0502020204030204" pitchFamily="34" charset="0"/>
                <a:cs typeface="Calibri" panose="020F0502020204030204" pitchFamily="34" charset="0"/>
              </a:rPr>
              <a:t>Under this policy all employees who do not have immunity (through past vaccination or past infection) must be vaccinated once a year. Specifically, </a:t>
            </a:r>
            <a:r>
              <a:rPr lang="en-US" sz="1600" u="sng" dirty="0">
                <a:latin typeface="Calibri" panose="020F0502020204030204" pitchFamily="34" charset="0"/>
                <a:ea typeface="Calibri" panose="020F0502020204030204" pitchFamily="34" charset="0"/>
                <a:cs typeface="Calibri" panose="020F0502020204030204" pitchFamily="34" charset="0"/>
              </a:rPr>
              <a:t>each year</a:t>
            </a:r>
            <a:r>
              <a:rPr lang="en-US" sz="1600" dirty="0">
                <a:latin typeface="Calibri" panose="020F0502020204030204" pitchFamily="34" charset="0"/>
                <a:ea typeface="Calibri" panose="020F0502020204030204" pitchFamily="34" charset="0"/>
                <a:cs typeface="Calibri" panose="020F0502020204030204" pitchFamily="34" charset="0"/>
              </a:rPr>
              <a:t>, the company must choose one of two types of single-shot vaccines.  The cost of type A vaccine is 100 dollars per year per person and the cost of the type B vaccine is 200 dollars per year per person. </a:t>
            </a:r>
          </a:p>
          <a:p>
            <a:pPr marL="0" marR="0" algn="just">
              <a:lnSpc>
                <a:spcPct val="105000"/>
              </a:lnSpc>
              <a:spcBef>
                <a:spcPts val="0"/>
              </a:spcBef>
              <a:spcAft>
                <a:spcPts val="1000"/>
              </a:spcAft>
            </a:pPr>
            <a:r>
              <a:rPr lang="en-US" sz="1600" dirty="0">
                <a:latin typeface="Calibri" panose="020F0502020204030204" pitchFamily="34" charset="0"/>
                <a:ea typeface="Calibri" panose="020F0502020204030204" pitchFamily="34" charset="0"/>
                <a:cs typeface="Calibri" panose="020F0502020204030204" pitchFamily="34" charset="0"/>
              </a:rPr>
              <a:t>For each employee, the probability that the vaccination is successful (i.e. that the vaccinated employee develops  immunity) in a given year is 50% under the type A vaccine and 80% under the type B vaccine. A successful vaccination results in lifelong immunity.</a:t>
            </a:r>
          </a:p>
          <a:p>
            <a:pPr algn="just">
              <a:lnSpc>
                <a:spcPct val="105000"/>
              </a:lnSpc>
              <a:spcBef>
                <a:spcPts val="0"/>
              </a:spcBef>
              <a:spcAft>
                <a:spcPts val="1000"/>
              </a:spcAft>
            </a:pPr>
            <a:r>
              <a:rPr lang="en-US" sz="1600" dirty="0">
                <a:latin typeface="Calibri" panose="020F0502020204030204" pitchFamily="34" charset="0"/>
                <a:ea typeface="Calibri" panose="020F0502020204030204" pitchFamily="34" charset="0"/>
                <a:cs typeface="Calibri" panose="020F0502020204030204" pitchFamily="34" charset="0"/>
              </a:rPr>
              <a:t>If vaccination fails, the risk of contracting the disease is 20% in that year. Each infection results in lifelong immunity (100% survival rate). </a:t>
            </a:r>
            <a:r>
              <a:rPr lang="en-US" sz="1600" dirty="0">
                <a:latin typeface="Calibri" panose="020F0502020204030204" pitchFamily="34" charset="0"/>
                <a:cs typeface="Calibri" panose="020F0502020204030204" pitchFamily="34" charset="0"/>
              </a:rPr>
              <a:t>The infection is not lethal, but it requires a treatment that costs $1000.</a:t>
            </a:r>
          </a:p>
          <a:p>
            <a:pPr marL="0" marR="0" algn="just">
              <a:lnSpc>
                <a:spcPct val="105000"/>
              </a:lnSpc>
              <a:spcBef>
                <a:spcPts val="0"/>
              </a:spcBef>
              <a:spcAft>
                <a:spcPts val="1000"/>
              </a:spcAft>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028" name="Picture 4" descr="Blood Tests: How&amp;#39;s Your Metabolism? A BMP Can Tell You – Cleveland Clinic">
            <a:extLst>
              <a:ext uri="{FF2B5EF4-FFF2-40B4-BE49-F238E27FC236}">
                <a16:creationId xmlns:a16="http://schemas.microsoft.com/office/drawing/2014/main" id="{BC3D4D83-7B9C-2B46-B360-9AE38C0474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5" r="40000"/>
          <a:stretch/>
        </p:blipFill>
        <p:spPr bwMode="auto">
          <a:xfrm>
            <a:off x="6111421" y="1828800"/>
            <a:ext cx="2724150" cy="354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82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Healthcare and Risk Modeling</a:t>
            </a:r>
          </a:p>
        </p:txBody>
      </p:sp>
      <p:sp>
        <p:nvSpPr>
          <p:cNvPr id="4" name="Rectangle 3"/>
          <p:cNvSpPr/>
          <p:nvPr/>
        </p:nvSpPr>
        <p:spPr>
          <a:xfrm>
            <a:off x="304800" y="1071788"/>
            <a:ext cx="8077200" cy="5557612"/>
          </a:xfrm>
          <a:prstGeom prst="rect">
            <a:avLst/>
          </a:prstGeom>
        </p:spPr>
        <p:txBody>
          <a:bodyPr wrap="square">
            <a:spAutoFit/>
          </a:bodyPr>
          <a:lstStyle/>
          <a:p>
            <a:pPr marL="342900" marR="0" lvl="0" indent="-342900" algn="just">
              <a:lnSpc>
                <a:spcPct val="106000"/>
              </a:lnSpc>
              <a:spcBef>
                <a:spcPts val="0"/>
              </a:spcBef>
              <a:spcAft>
                <a:spcPts val="600"/>
              </a:spcAft>
              <a:buFont typeface="+mj-lt"/>
              <a:buAutoNum type="alphaLcParenR"/>
            </a:pPr>
            <a:r>
              <a:rPr lang="en-US" sz="1800" dirty="0">
                <a:latin typeface="Calibri" panose="020F0502020204030204" pitchFamily="34" charset="0"/>
                <a:ea typeface="Calibri" panose="020F0502020204030204" pitchFamily="34" charset="0"/>
                <a:cs typeface="Calibri" panose="020F0502020204030204" pitchFamily="34" charset="0"/>
              </a:rPr>
              <a:t>Suppose you are a health insurance company paying for all medical expenses of Company X.  You want to minimize total costs.  Use a decision tree to represent and solve the problem of determining the minimum expected cost vaccination plan for an employee with a one-year contract.</a:t>
            </a:r>
          </a:p>
          <a:p>
            <a:pPr marL="342900" marR="0" lvl="0" indent="-342900" algn="just">
              <a:lnSpc>
                <a:spcPct val="106000"/>
              </a:lnSpc>
              <a:spcBef>
                <a:spcPts val="0"/>
              </a:spcBef>
              <a:spcAft>
                <a:spcPts val="600"/>
              </a:spcAft>
              <a:buFont typeface="+mj-lt"/>
              <a:buAutoNum type="alphaLcParen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a:pPr>
            <a:r>
              <a:rPr lang="en-US" sz="1800" dirty="0">
                <a:latin typeface="Calibri" panose="020F0502020204030204" pitchFamily="34" charset="0"/>
                <a:ea typeface="Calibri" panose="020F0502020204030204" pitchFamily="34" charset="0"/>
                <a:cs typeface="Calibri" panose="020F0502020204030204" pitchFamily="34" charset="0"/>
              </a:rPr>
              <a:t>What is the minimum expected cost vaccination plan for an employee with a two-year contract?</a:t>
            </a:r>
          </a:p>
          <a:p>
            <a:pPr marL="342900" marR="0" lvl="0" indent="-342900" algn="just">
              <a:lnSpc>
                <a:spcPct val="106000"/>
              </a:lnSpc>
              <a:spcBef>
                <a:spcPts val="0"/>
              </a:spcBef>
              <a:spcAft>
                <a:spcPts val="600"/>
              </a:spcAft>
              <a:buFont typeface="+mj-lt"/>
              <a:buAutoNum type="alphaLcParen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a:pPr>
            <a:r>
              <a:rPr lang="en-US" sz="1800" dirty="0">
                <a:latin typeface="Calibri" panose="020F0502020204030204" pitchFamily="34" charset="0"/>
                <a:ea typeface="Calibri" panose="020F0502020204030204" pitchFamily="34" charset="0"/>
                <a:cs typeface="Calibri" panose="020F0502020204030204" pitchFamily="34" charset="0"/>
              </a:rPr>
              <a:t>If there are 100 employees with a one-year contract and 100 employees with a two-year contract, what is the minimum expected total cost of vaccinating all 200 employees?</a:t>
            </a:r>
          </a:p>
          <a:p>
            <a:pPr marL="342900" marR="0" lvl="0" indent="-342900" algn="just">
              <a:lnSpc>
                <a:spcPct val="106000"/>
              </a:lnSpc>
              <a:spcBef>
                <a:spcPts val="0"/>
              </a:spcBef>
              <a:spcAft>
                <a:spcPts val="600"/>
              </a:spcAft>
              <a:buFont typeface="+mj-lt"/>
              <a:buAutoNum type="alphaLcParen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a:pPr>
            <a:r>
              <a:rPr lang="en-US" sz="1800" dirty="0">
                <a:latin typeface="Calibri" panose="020F0502020204030204" pitchFamily="34" charset="0"/>
                <a:ea typeface="Calibri" panose="020F0502020204030204" pitchFamily="34" charset="0"/>
                <a:cs typeface="Calibri" panose="020F0502020204030204" pitchFamily="34" charset="0"/>
              </a:rPr>
              <a:t>Suppose now that you are Company X.  If you are now told  by the insurance company that you may use up to 102% of the cost computed in part c) what will be your recommendation? Your answer should include justification for the objective function it would optimize.</a:t>
            </a:r>
          </a:p>
          <a:p>
            <a:pPr marL="342900" marR="0" lvl="0" indent="-342900" algn="just">
              <a:lnSpc>
                <a:spcPct val="106000"/>
              </a:lnSpc>
              <a:spcBef>
                <a:spcPts val="0"/>
              </a:spcBef>
              <a:spcAft>
                <a:spcPts val="600"/>
              </a:spcAft>
              <a:buFont typeface="+mj-lt"/>
              <a:buAutoNum type="alphaLcParenR"/>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959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73A0EEF5-ED20-D649-A638-95E6827C3162}"/>
              </a:ext>
            </a:extLst>
          </p:cNvPr>
          <p:cNvSpPr>
            <a:spLocks noGrp="1"/>
          </p:cNvSpPr>
          <p:nvPr>
            <p:ph type="title"/>
          </p:nvPr>
        </p:nvSpPr>
        <p:spPr>
          <a:xfrm>
            <a:off x="628650" y="-223838"/>
            <a:ext cx="7886700" cy="1325563"/>
          </a:xfrm>
        </p:spPr>
        <p:txBody>
          <a:bodyPr>
            <a:normAutofit/>
          </a:bodyPr>
          <a:lstStyle/>
          <a:p>
            <a:pPr algn="ctr"/>
            <a:r>
              <a:rPr lang="en-US" dirty="0"/>
              <a:t>Healthcare and Risk Modeling: Answer a)</a:t>
            </a:r>
          </a:p>
        </p:txBody>
      </p:sp>
      <p:grpSp>
        <p:nvGrpSpPr>
          <p:cNvPr id="2" name="Group 1">
            <a:extLst>
              <a:ext uri="{FF2B5EF4-FFF2-40B4-BE49-F238E27FC236}">
                <a16:creationId xmlns:a16="http://schemas.microsoft.com/office/drawing/2014/main" id="{05BF4ABD-1C83-F72C-BE17-BCA239E717A5}"/>
              </a:ext>
            </a:extLst>
          </p:cNvPr>
          <p:cNvGrpSpPr/>
          <p:nvPr/>
        </p:nvGrpSpPr>
        <p:grpSpPr>
          <a:xfrm>
            <a:off x="204447" y="1600200"/>
            <a:ext cx="7558021" cy="4572000"/>
            <a:chOff x="204447" y="1600200"/>
            <a:chExt cx="7558021" cy="4572000"/>
          </a:xfrm>
        </p:grpSpPr>
        <p:sp>
          <p:nvSpPr>
            <p:cNvPr id="76" name="Line 13">
              <a:extLst>
                <a:ext uri="{FF2B5EF4-FFF2-40B4-BE49-F238E27FC236}">
                  <a16:creationId xmlns:a16="http://schemas.microsoft.com/office/drawing/2014/main" id="{3B9086E9-D9D9-9346-A41E-6A5344F80B4D}"/>
                </a:ext>
              </a:extLst>
            </p:cNvPr>
            <p:cNvSpPr>
              <a:spLocks noChangeShapeType="1"/>
            </p:cNvSpPr>
            <p:nvPr/>
          </p:nvSpPr>
          <p:spPr bwMode="auto">
            <a:xfrm flipV="1">
              <a:off x="1149938" y="2475823"/>
              <a:ext cx="700879" cy="112932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6" name="Line 15">
              <a:extLst>
                <a:ext uri="{FF2B5EF4-FFF2-40B4-BE49-F238E27FC236}">
                  <a16:creationId xmlns:a16="http://schemas.microsoft.com/office/drawing/2014/main" id="{91ED935F-0611-A247-B7EF-9811341E4E2B}"/>
                </a:ext>
              </a:extLst>
            </p:cNvPr>
            <p:cNvSpPr>
              <a:spLocks noChangeShapeType="1"/>
            </p:cNvSpPr>
            <p:nvPr/>
          </p:nvSpPr>
          <p:spPr bwMode="auto">
            <a:xfrm>
              <a:off x="1094460" y="3517122"/>
              <a:ext cx="927542" cy="1363424"/>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4" name="Line 14">
              <a:extLst>
                <a:ext uri="{FF2B5EF4-FFF2-40B4-BE49-F238E27FC236}">
                  <a16:creationId xmlns:a16="http://schemas.microsoft.com/office/drawing/2014/main" id="{02983F10-B7AA-9144-8358-A1FCB08639BD}"/>
                </a:ext>
              </a:extLst>
            </p:cNvPr>
            <p:cNvSpPr>
              <a:spLocks noChangeShapeType="1"/>
            </p:cNvSpPr>
            <p:nvPr/>
          </p:nvSpPr>
          <p:spPr bwMode="auto">
            <a:xfrm flipV="1">
              <a:off x="1859842" y="2475824"/>
              <a:ext cx="548640" cy="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1BC2A6FB-EE58-184D-9AF0-F07A9E45D405}"/>
                </a:ext>
              </a:extLst>
            </p:cNvPr>
            <p:cNvSpPr txBox="1"/>
            <p:nvPr/>
          </p:nvSpPr>
          <p:spPr>
            <a:xfrm>
              <a:off x="1828800" y="2514600"/>
              <a:ext cx="1139931" cy="338554"/>
            </a:xfrm>
            <a:prstGeom prst="rect">
              <a:avLst/>
            </a:prstGeom>
            <a:noFill/>
            <a:ln>
              <a:noFill/>
            </a:ln>
          </p:spPr>
          <p:txBody>
            <a:bodyPr wrap="square" rtlCol="0">
              <a:spAutoFit/>
            </a:bodyPr>
            <a:lstStyle/>
            <a:p>
              <a:r>
                <a:rPr lang="en-US" sz="1600" b="1" dirty="0">
                  <a:solidFill>
                    <a:srgbClr val="00B050"/>
                  </a:solidFill>
                  <a:latin typeface="Calibri" panose="020F0502020204030204" pitchFamily="34" charset="0"/>
                  <a:cs typeface="Calibri" panose="020F0502020204030204" pitchFamily="34" charset="0"/>
                </a:rPr>
                <a:t>Vaccine A</a:t>
              </a:r>
              <a:endParaRPr lang="en-US" b="1" dirty="0">
                <a:solidFill>
                  <a:srgbClr val="00B050"/>
                </a:solidFill>
                <a:latin typeface="Calibri" panose="020F0502020204030204" pitchFamily="34" charset="0"/>
                <a:cs typeface="Calibri" panose="020F0502020204030204" pitchFamily="34" charset="0"/>
              </a:endParaRPr>
            </a:p>
          </p:txBody>
        </p:sp>
        <p:sp>
          <p:nvSpPr>
            <p:cNvPr id="111" name="Line 14">
              <a:extLst>
                <a:ext uri="{FF2B5EF4-FFF2-40B4-BE49-F238E27FC236}">
                  <a16:creationId xmlns:a16="http://schemas.microsoft.com/office/drawing/2014/main" id="{2B6D14EB-E037-FD40-A34C-78354C624F27}"/>
                </a:ext>
              </a:extLst>
            </p:cNvPr>
            <p:cNvSpPr>
              <a:spLocks noChangeShapeType="1"/>
            </p:cNvSpPr>
            <p:nvPr/>
          </p:nvSpPr>
          <p:spPr bwMode="auto">
            <a:xfrm flipV="1">
              <a:off x="2007793" y="4880555"/>
              <a:ext cx="548640"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2" name="TextBox 111">
              <a:extLst>
                <a:ext uri="{FF2B5EF4-FFF2-40B4-BE49-F238E27FC236}">
                  <a16:creationId xmlns:a16="http://schemas.microsoft.com/office/drawing/2014/main" id="{D92047C6-F103-A24C-B6ED-ED7C0CE2EA0A}"/>
                </a:ext>
              </a:extLst>
            </p:cNvPr>
            <p:cNvSpPr txBox="1"/>
            <p:nvPr/>
          </p:nvSpPr>
          <p:spPr>
            <a:xfrm>
              <a:off x="1905000" y="4876800"/>
              <a:ext cx="1066800"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Vaccine B</a:t>
              </a:r>
              <a:endParaRPr lang="en-US" b="1" dirty="0">
                <a:solidFill>
                  <a:schemeClr val="tx1"/>
                </a:solidFill>
                <a:latin typeface="Calibri" panose="020F0502020204030204" pitchFamily="34" charset="0"/>
                <a:cs typeface="Calibri" panose="020F0502020204030204" pitchFamily="34" charset="0"/>
              </a:endParaRPr>
            </a:p>
          </p:txBody>
        </p:sp>
        <p:sp>
          <p:nvSpPr>
            <p:cNvPr id="113" name="Rectangle 6">
              <a:extLst>
                <a:ext uri="{FF2B5EF4-FFF2-40B4-BE49-F238E27FC236}">
                  <a16:creationId xmlns:a16="http://schemas.microsoft.com/office/drawing/2014/main" id="{24696AB3-D681-D44A-AFBF-1F6CE83B04D6}"/>
                </a:ext>
              </a:extLst>
            </p:cNvPr>
            <p:cNvSpPr>
              <a:spLocks noChangeArrowheads="1"/>
            </p:cNvSpPr>
            <p:nvPr/>
          </p:nvSpPr>
          <p:spPr bwMode="auto">
            <a:xfrm>
              <a:off x="997539" y="3505200"/>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14" name="Isosceles Triangle 102">
              <a:extLst>
                <a:ext uri="{FF2B5EF4-FFF2-40B4-BE49-F238E27FC236}">
                  <a16:creationId xmlns:a16="http://schemas.microsoft.com/office/drawing/2014/main" id="{1609B6C8-D16A-8F49-8BBC-B3C71E0BB602}"/>
                </a:ext>
              </a:extLst>
            </p:cNvPr>
            <p:cNvSpPr/>
            <p:nvPr/>
          </p:nvSpPr>
          <p:spPr bwMode="auto">
            <a:xfrm rot="16200000">
              <a:off x="5792566" y="2295606"/>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AAE23F08-EC48-1347-8CBD-D1FD7C01E918}"/>
                </a:ext>
              </a:extLst>
            </p:cNvPr>
            <p:cNvSpPr txBox="1"/>
            <p:nvPr/>
          </p:nvSpPr>
          <p:spPr>
            <a:xfrm>
              <a:off x="6067055" y="3426023"/>
              <a:ext cx="1497526"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100 + 1000 </a:t>
              </a:r>
              <a:endParaRPr lang="en-US" sz="2800">
                <a:solidFill>
                  <a:srgbClr val="C00000"/>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78EBDE4F-60B6-EA40-854C-C41E9A43E0FD}"/>
                </a:ext>
              </a:extLst>
            </p:cNvPr>
            <p:cNvSpPr txBox="1"/>
            <p:nvPr/>
          </p:nvSpPr>
          <p:spPr>
            <a:xfrm>
              <a:off x="6038212" y="2283023"/>
              <a:ext cx="922047"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100</a:t>
              </a:r>
              <a:endParaRPr lang="en-US" sz="2800">
                <a:solidFill>
                  <a:srgbClr val="C00000"/>
                </a:solidFill>
                <a:latin typeface="Calibri" panose="020F0502020204030204" pitchFamily="34" charset="0"/>
                <a:cs typeface="Calibri" panose="020F0502020204030204" pitchFamily="34" charset="0"/>
              </a:endParaRPr>
            </a:p>
          </p:txBody>
        </p:sp>
        <p:sp>
          <p:nvSpPr>
            <p:cNvPr id="119" name="Oval 16">
              <a:extLst>
                <a:ext uri="{FF2B5EF4-FFF2-40B4-BE49-F238E27FC236}">
                  <a16:creationId xmlns:a16="http://schemas.microsoft.com/office/drawing/2014/main" id="{B2149D42-4411-C542-ACA9-BC7EE55F0C60}"/>
                </a:ext>
              </a:extLst>
            </p:cNvPr>
            <p:cNvSpPr>
              <a:spLocks noChangeArrowheads="1"/>
            </p:cNvSpPr>
            <p:nvPr/>
          </p:nvSpPr>
          <p:spPr bwMode="auto">
            <a:xfrm>
              <a:off x="2405409" y="2374068"/>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20" name="Group 119">
              <a:extLst>
                <a:ext uri="{FF2B5EF4-FFF2-40B4-BE49-F238E27FC236}">
                  <a16:creationId xmlns:a16="http://schemas.microsoft.com/office/drawing/2014/main" id="{30C74FE6-BEAD-C046-8825-126234F83578}"/>
                </a:ext>
              </a:extLst>
            </p:cNvPr>
            <p:cNvGrpSpPr/>
            <p:nvPr/>
          </p:nvGrpSpPr>
          <p:grpSpPr>
            <a:xfrm>
              <a:off x="2557809" y="1600200"/>
              <a:ext cx="1793236" cy="1406629"/>
              <a:chOff x="5438317" y="1552509"/>
              <a:chExt cx="1793236" cy="873368"/>
            </a:xfrm>
          </p:grpSpPr>
          <p:sp>
            <p:nvSpPr>
              <p:cNvPr id="121" name="Line 13">
                <a:extLst>
                  <a:ext uri="{FF2B5EF4-FFF2-40B4-BE49-F238E27FC236}">
                    <a16:creationId xmlns:a16="http://schemas.microsoft.com/office/drawing/2014/main" id="{79AB716B-9C95-CE47-BF63-B4FE3B2EA9CF}"/>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22" name="Line 15">
                <a:extLst>
                  <a:ext uri="{FF2B5EF4-FFF2-40B4-BE49-F238E27FC236}">
                    <a16:creationId xmlns:a16="http://schemas.microsoft.com/office/drawing/2014/main" id="{3A7C5C63-AC87-054F-A52A-7FFB8A7B83BF}"/>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23" name="Line 14">
                <a:extLst>
                  <a:ext uri="{FF2B5EF4-FFF2-40B4-BE49-F238E27FC236}">
                    <a16:creationId xmlns:a16="http://schemas.microsoft.com/office/drawing/2014/main" id="{70609186-11BA-C248-BFEE-3D24D1122AE4}"/>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62B103AA-8A5D-124E-99C6-BF6087BD064D}"/>
                  </a:ext>
                </a:extLst>
              </p:cNvPr>
              <p:cNvSpPr txBox="1"/>
              <p:nvPr/>
            </p:nvSpPr>
            <p:spPr>
              <a:xfrm>
                <a:off x="5973930" y="1552509"/>
                <a:ext cx="1253869"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Success (0.5)</a:t>
                </a:r>
                <a:endParaRPr lang="en-US">
                  <a:solidFill>
                    <a:schemeClr val="tx1"/>
                  </a:solidFill>
                  <a:latin typeface="Calibri" panose="020F0502020204030204" pitchFamily="34" charset="0"/>
                  <a:cs typeface="Calibri" panose="020F0502020204030204" pitchFamily="34" charset="0"/>
                </a:endParaRPr>
              </a:p>
            </p:txBody>
          </p:sp>
          <p:sp>
            <p:nvSpPr>
              <p:cNvPr id="125" name="Line 14">
                <a:extLst>
                  <a:ext uri="{FF2B5EF4-FFF2-40B4-BE49-F238E27FC236}">
                    <a16:creationId xmlns:a16="http://schemas.microsoft.com/office/drawing/2014/main" id="{11CD93FA-E773-A84B-8E61-9134C305EA5D}"/>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C143365A-937F-A34B-95A0-D3744F441BC0}"/>
                  </a:ext>
                </a:extLst>
              </p:cNvPr>
              <p:cNvSpPr txBox="1"/>
              <p:nvPr/>
            </p:nvSpPr>
            <p:spPr>
              <a:xfrm>
                <a:off x="6126330" y="2214879"/>
                <a:ext cx="895694"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Fail (0.5)</a:t>
                </a:r>
                <a:endParaRPr lang="en-US">
                  <a:solidFill>
                    <a:schemeClr val="tx1"/>
                  </a:solidFill>
                  <a:latin typeface="Calibri" panose="020F0502020204030204" pitchFamily="34" charset="0"/>
                  <a:cs typeface="Calibri" panose="020F0502020204030204" pitchFamily="34" charset="0"/>
                </a:endParaRPr>
              </a:p>
            </p:txBody>
          </p:sp>
        </p:grpSp>
        <p:sp>
          <p:nvSpPr>
            <p:cNvPr id="127" name="Isosceles Triangle 102">
              <a:extLst>
                <a:ext uri="{FF2B5EF4-FFF2-40B4-BE49-F238E27FC236}">
                  <a16:creationId xmlns:a16="http://schemas.microsoft.com/office/drawing/2014/main" id="{B3BBDC83-0528-1844-992A-24849A337878}"/>
                </a:ext>
              </a:extLst>
            </p:cNvPr>
            <p:cNvSpPr/>
            <p:nvPr/>
          </p:nvSpPr>
          <p:spPr bwMode="auto">
            <a:xfrm rot="16200000">
              <a:off x="4360193" y="1760742"/>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8" name="Oval 16">
              <a:extLst>
                <a:ext uri="{FF2B5EF4-FFF2-40B4-BE49-F238E27FC236}">
                  <a16:creationId xmlns:a16="http://schemas.microsoft.com/office/drawing/2014/main" id="{E148D34D-B5EB-6F45-A59E-421A9522A06F}"/>
                </a:ext>
              </a:extLst>
            </p:cNvPr>
            <p:cNvSpPr>
              <a:spLocks noChangeArrowheads="1"/>
            </p:cNvSpPr>
            <p:nvPr/>
          </p:nvSpPr>
          <p:spPr bwMode="auto">
            <a:xfrm>
              <a:off x="4297913" y="2907468"/>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29" name="TextBox 128">
              <a:extLst>
                <a:ext uri="{FF2B5EF4-FFF2-40B4-BE49-F238E27FC236}">
                  <a16:creationId xmlns:a16="http://schemas.microsoft.com/office/drawing/2014/main" id="{C58E6F0C-9606-E948-8A30-1F34592E1284}"/>
                </a:ext>
              </a:extLst>
            </p:cNvPr>
            <p:cNvSpPr txBox="1"/>
            <p:nvPr/>
          </p:nvSpPr>
          <p:spPr>
            <a:xfrm>
              <a:off x="4113335" y="2286000"/>
              <a:ext cx="1121525" cy="584775"/>
            </a:xfrm>
            <a:prstGeom prst="rect">
              <a:avLst/>
            </a:prstGeom>
            <a:noFill/>
          </p:spPr>
          <p:txBody>
            <a:bodyPr wrap="none" rtlCol="0">
              <a:spAutoFit/>
            </a:bodyPr>
            <a:lstStyle/>
            <a:p>
              <a:r>
                <a:rPr lang="en-US" sz="1600" b="1" dirty="0">
                  <a:solidFill>
                    <a:schemeClr val="tx1"/>
                  </a:solidFill>
                  <a:latin typeface="Calibri" panose="020F0502020204030204" pitchFamily="34" charset="0"/>
                  <a:cs typeface="Calibri" panose="020F0502020204030204" pitchFamily="34" charset="0"/>
                </a:rPr>
                <a:t>Contracted</a:t>
              </a:r>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infection?</a:t>
              </a:r>
              <a:endParaRPr lang="en-US" b="1" dirty="0">
                <a:solidFill>
                  <a:schemeClr val="tx1"/>
                </a:solidFill>
                <a:latin typeface="Calibri" panose="020F0502020204030204" pitchFamily="34" charset="0"/>
                <a:cs typeface="Calibri" panose="020F0502020204030204" pitchFamily="34" charset="0"/>
              </a:endParaRPr>
            </a:p>
          </p:txBody>
        </p:sp>
        <p:sp>
          <p:nvSpPr>
            <p:cNvPr id="130" name="Oval 16">
              <a:extLst>
                <a:ext uri="{FF2B5EF4-FFF2-40B4-BE49-F238E27FC236}">
                  <a16:creationId xmlns:a16="http://schemas.microsoft.com/office/drawing/2014/main" id="{8D4767AC-7510-4648-AFF6-01B3EC8F3B1D}"/>
                </a:ext>
              </a:extLst>
            </p:cNvPr>
            <p:cNvSpPr>
              <a:spLocks noChangeArrowheads="1"/>
            </p:cNvSpPr>
            <p:nvPr/>
          </p:nvSpPr>
          <p:spPr bwMode="auto">
            <a:xfrm>
              <a:off x="2556433" y="4804355"/>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31" name="Group 130">
              <a:extLst>
                <a:ext uri="{FF2B5EF4-FFF2-40B4-BE49-F238E27FC236}">
                  <a16:creationId xmlns:a16="http://schemas.microsoft.com/office/drawing/2014/main" id="{4647DECD-32C2-A44E-A8FF-4D07B7502FC9}"/>
                </a:ext>
              </a:extLst>
            </p:cNvPr>
            <p:cNvGrpSpPr/>
            <p:nvPr/>
          </p:nvGrpSpPr>
          <p:grpSpPr>
            <a:xfrm>
              <a:off x="2708833" y="4030487"/>
              <a:ext cx="1793236" cy="1406629"/>
              <a:chOff x="5438317" y="1552509"/>
              <a:chExt cx="1793236" cy="873368"/>
            </a:xfrm>
          </p:grpSpPr>
          <p:sp>
            <p:nvSpPr>
              <p:cNvPr id="132" name="Line 13">
                <a:extLst>
                  <a:ext uri="{FF2B5EF4-FFF2-40B4-BE49-F238E27FC236}">
                    <a16:creationId xmlns:a16="http://schemas.microsoft.com/office/drawing/2014/main" id="{7F81B1C1-936A-DE49-B245-77760B2B453C}"/>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33" name="Line 15">
                <a:extLst>
                  <a:ext uri="{FF2B5EF4-FFF2-40B4-BE49-F238E27FC236}">
                    <a16:creationId xmlns:a16="http://schemas.microsoft.com/office/drawing/2014/main" id="{0D6CD856-ADEA-0543-BF71-1D168ADD7D42}"/>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34" name="Line 14">
                <a:extLst>
                  <a:ext uri="{FF2B5EF4-FFF2-40B4-BE49-F238E27FC236}">
                    <a16:creationId xmlns:a16="http://schemas.microsoft.com/office/drawing/2014/main" id="{58F770D6-E726-D045-A54A-691BB5D2CFEB}"/>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35" name="TextBox 134">
                <a:extLst>
                  <a:ext uri="{FF2B5EF4-FFF2-40B4-BE49-F238E27FC236}">
                    <a16:creationId xmlns:a16="http://schemas.microsoft.com/office/drawing/2014/main" id="{72B2C19A-FCBA-F049-87A6-64C7A0F3132A}"/>
                  </a:ext>
                </a:extLst>
              </p:cNvPr>
              <p:cNvSpPr txBox="1"/>
              <p:nvPr/>
            </p:nvSpPr>
            <p:spPr>
              <a:xfrm>
                <a:off x="5973930" y="1552509"/>
                <a:ext cx="1253869"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Success (0.8)</a:t>
                </a:r>
                <a:endParaRPr lang="en-US">
                  <a:solidFill>
                    <a:schemeClr val="tx1"/>
                  </a:solidFill>
                  <a:latin typeface="Calibri" panose="020F0502020204030204" pitchFamily="34" charset="0"/>
                  <a:cs typeface="Calibri" panose="020F0502020204030204" pitchFamily="34" charset="0"/>
                </a:endParaRPr>
              </a:p>
            </p:txBody>
          </p:sp>
          <p:sp>
            <p:nvSpPr>
              <p:cNvPr id="136" name="Line 14">
                <a:extLst>
                  <a:ext uri="{FF2B5EF4-FFF2-40B4-BE49-F238E27FC236}">
                    <a16:creationId xmlns:a16="http://schemas.microsoft.com/office/drawing/2014/main" id="{7D95A93B-5415-8842-82A3-F448DDF74374}"/>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37" name="TextBox 136">
                <a:extLst>
                  <a:ext uri="{FF2B5EF4-FFF2-40B4-BE49-F238E27FC236}">
                    <a16:creationId xmlns:a16="http://schemas.microsoft.com/office/drawing/2014/main" id="{43A4C9E2-0839-5A49-8756-1038640D26A4}"/>
                  </a:ext>
                </a:extLst>
              </p:cNvPr>
              <p:cNvSpPr txBox="1"/>
              <p:nvPr/>
            </p:nvSpPr>
            <p:spPr>
              <a:xfrm>
                <a:off x="6126330" y="2214879"/>
                <a:ext cx="895694"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Fail (0.2)</a:t>
                </a:r>
                <a:endParaRPr lang="en-US">
                  <a:solidFill>
                    <a:schemeClr val="tx1"/>
                  </a:solidFill>
                  <a:latin typeface="Calibri" panose="020F0502020204030204" pitchFamily="34" charset="0"/>
                  <a:cs typeface="Calibri" panose="020F0502020204030204" pitchFamily="34" charset="0"/>
                </a:endParaRPr>
              </a:p>
            </p:txBody>
          </p:sp>
        </p:grpSp>
        <p:sp>
          <p:nvSpPr>
            <p:cNvPr id="138" name="Isosceles Triangle 102">
              <a:extLst>
                <a:ext uri="{FF2B5EF4-FFF2-40B4-BE49-F238E27FC236}">
                  <a16:creationId xmlns:a16="http://schemas.microsoft.com/office/drawing/2014/main" id="{28E1DC70-A3CB-EB4D-B449-1AC7792F64FA}"/>
                </a:ext>
              </a:extLst>
            </p:cNvPr>
            <p:cNvSpPr/>
            <p:nvPr/>
          </p:nvSpPr>
          <p:spPr bwMode="auto">
            <a:xfrm rot="16200000">
              <a:off x="4511217" y="4191029"/>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0" name="TextBox 139">
              <a:extLst>
                <a:ext uri="{FF2B5EF4-FFF2-40B4-BE49-F238E27FC236}">
                  <a16:creationId xmlns:a16="http://schemas.microsoft.com/office/drawing/2014/main" id="{91EEF110-310A-2641-B2FD-A1C74A222E72}"/>
                </a:ext>
              </a:extLst>
            </p:cNvPr>
            <p:cNvSpPr txBox="1"/>
            <p:nvPr/>
          </p:nvSpPr>
          <p:spPr>
            <a:xfrm>
              <a:off x="4220337" y="4800600"/>
              <a:ext cx="1121525" cy="584775"/>
            </a:xfrm>
            <a:prstGeom prst="rect">
              <a:avLst/>
            </a:prstGeom>
            <a:noFill/>
          </p:spPr>
          <p:txBody>
            <a:bodyPr wrap="none" rtlCol="0">
              <a:spAutoFit/>
            </a:bodyPr>
            <a:lstStyle/>
            <a:p>
              <a:r>
                <a:rPr lang="en-US" sz="1600" b="1" dirty="0">
                  <a:solidFill>
                    <a:schemeClr val="tx1"/>
                  </a:solidFill>
                  <a:latin typeface="Calibri" panose="020F0502020204030204" pitchFamily="34" charset="0"/>
                  <a:cs typeface="Calibri" panose="020F0502020204030204" pitchFamily="34" charset="0"/>
                </a:rPr>
                <a:t>Contracted</a:t>
              </a:r>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infection?</a:t>
              </a:r>
            </a:p>
          </p:txBody>
        </p:sp>
        <p:grpSp>
          <p:nvGrpSpPr>
            <p:cNvPr id="141" name="Group 140">
              <a:extLst>
                <a:ext uri="{FF2B5EF4-FFF2-40B4-BE49-F238E27FC236}">
                  <a16:creationId xmlns:a16="http://schemas.microsoft.com/office/drawing/2014/main" id="{2ED4E186-AC3F-CF42-AE98-AB30AC3A60C7}"/>
                </a:ext>
              </a:extLst>
            </p:cNvPr>
            <p:cNvGrpSpPr/>
            <p:nvPr/>
          </p:nvGrpSpPr>
          <p:grpSpPr>
            <a:xfrm>
              <a:off x="4456437" y="2438384"/>
              <a:ext cx="1674248" cy="1116193"/>
              <a:chOff x="5438317" y="1732839"/>
              <a:chExt cx="1674248" cy="693038"/>
            </a:xfrm>
          </p:grpSpPr>
          <p:sp>
            <p:nvSpPr>
              <p:cNvPr id="142" name="Line 13">
                <a:extLst>
                  <a:ext uri="{FF2B5EF4-FFF2-40B4-BE49-F238E27FC236}">
                    <a16:creationId xmlns:a16="http://schemas.microsoft.com/office/drawing/2014/main" id="{E9177DD8-648B-5048-AF76-FAC9BDAE8911}"/>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43" name="Line 15">
                <a:extLst>
                  <a:ext uri="{FF2B5EF4-FFF2-40B4-BE49-F238E27FC236}">
                    <a16:creationId xmlns:a16="http://schemas.microsoft.com/office/drawing/2014/main" id="{7623B4A0-EE14-7A46-87CD-BAC64E33F76E}"/>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44" name="Line 14">
                <a:extLst>
                  <a:ext uri="{FF2B5EF4-FFF2-40B4-BE49-F238E27FC236}">
                    <a16:creationId xmlns:a16="http://schemas.microsoft.com/office/drawing/2014/main" id="{2A78168D-D95C-B540-9A98-E17F8A7B8A2B}"/>
                  </a:ext>
                </a:extLst>
              </p:cNvPr>
              <p:cNvSpPr>
                <a:spLocks noChangeShapeType="1"/>
              </p:cNvSpPr>
              <p:nvPr/>
            </p:nvSpPr>
            <p:spPr bwMode="auto">
              <a:xfrm flipV="1">
                <a:off x="6233731" y="1732839"/>
                <a:ext cx="533736" cy="510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431CFF41-6BBE-184D-B600-71A8324701DC}"/>
                  </a:ext>
                </a:extLst>
              </p:cNvPr>
              <p:cNvSpPr txBox="1"/>
              <p:nvPr/>
            </p:nvSpPr>
            <p:spPr>
              <a:xfrm>
                <a:off x="5914319" y="1761463"/>
                <a:ext cx="1198246" cy="191097"/>
              </a:xfrm>
              <a:prstGeom prst="rect">
                <a:avLst/>
              </a:prstGeom>
              <a:noFill/>
              <a:ln>
                <a:noFill/>
              </a:ln>
            </p:spPr>
            <p:txBody>
              <a:bodyPr wrap="square" rtlCol="0">
                <a:spAutoFit/>
              </a:bodyPr>
              <a:lstStyle/>
              <a:p>
                <a:r>
                  <a:rPr lang="en-US" sz="1400">
                    <a:solidFill>
                      <a:schemeClr val="tx1"/>
                    </a:solidFill>
                    <a:latin typeface="Calibri" panose="020F0502020204030204" pitchFamily="34" charset="0"/>
                    <a:cs typeface="Calibri" panose="020F0502020204030204" pitchFamily="34" charset="0"/>
                  </a:rPr>
                  <a:t>No (0.8)</a:t>
                </a:r>
                <a:endParaRPr lang="en-US" sz="2800">
                  <a:solidFill>
                    <a:schemeClr val="tx1"/>
                  </a:solidFill>
                  <a:latin typeface="Calibri" panose="020F0502020204030204" pitchFamily="34" charset="0"/>
                  <a:cs typeface="Calibri" panose="020F0502020204030204" pitchFamily="34" charset="0"/>
                </a:endParaRPr>
              </a:p>
            </p:txBody>
          </p:sp>
          <p:sp>
            <p:nvSpPr>
              <p:cNvPr id="146" name="Line 14">
                <a:extLst>
                  <a:ext uri="{FF2B5EF4-FFF2-40B4-BE49-F238E27FC236}">
                    <a16:creationId xmlns:a16="http://schemas.microsoft.com/office/drawing/2014/main" id="{792D8EBD-405C-6E4E-91D5-5CADCC8150DD}"/>
                  </a:ext>
                </a:extLst>
              </p:cNvPr>
              <p:cNvSpPr>
                <a:spLocks noChangeShapeType="1"/>
              </p:cNvSpPr>
              <p:nvPr/>
            </p:nvSpPr>
            <p:spPr bwMode="auto">
              <a:xfrm flipV="1">
                <a:off x="6240555" y="2425085"/>
                <a:ext cx="583968" cy="79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47" name="TextBox 146">
                <a:extLst>
                  <a:ext uri="{FF2B5EF4-FFF2-40B4-BE49-F238E27FC236}">
                    <a16:creationId xmlns:a16="http://schemas.microsoft.com/office/drawing/2014/main" id="{367E7A83-DC7E-9743-9F3D-184C9EDB42B3}"/>
                  </a:ext>
                </a:extLst>
              </p:cNvPr>
              <p:cNvSpPr txBox="1"/>
              <p:nvPr/>
            </p:nvSpPr>
            <p:spPr>
              <a:xfrm>
                <a:off x="5878023" y="2214879"/>
                <a:ext cx="837024" cy="191097"/>
              </a:xfrm>
              <a:prstGeom prst="rect">
                <a:avLst/>
              </a:prstGeom>
              <a:noFill/>
              <a:ln>
                <a:noFill/>
              </a:ln>
            </p:spPr>
            <p:txBody>
              <a:bodyPr wrap="none" rtlCol="0">
                <a:spAutoFit/>
              </a:bodyPr>
              <a:lstStyle/>
              <a:p>
                <a:r>
                  <a:rPr lang="en-US" sz="1400">
                    <a:solidFill>
                      <a:schemeClr val="tx1"/>
                    </a:solidFill>
                    <a:latin typeface="Calibri" panose="020F0502020204030204" pitchFamily="34" charset="0"/>
                    <a:cs typeface="Calibri" panose="020F0502020204030204" pitchFamily="34" charset="0"/>
                  </a:rPr>
                  <a:t> Yes (0.2)</a:t>
                </a:r>
                <a:endParaRPr lang="en-US" sz="2800">
                  <a:solidFill>
                    <a:schemeClr val="tx1"/>
                  </a:solidFill>
                  <a:latin typeface="Calibri" panose="020F0502020204030204" pitchFamily="34" charset="0"/>
                  <a:cs typeface="Calibri" panose="020F0502020204030204" pitchFamily="34" charset="0"/>
                </a:endParaRPr>
              </a:p>
            </p:txBody>
          </p:sp>
        </p:grpSp>
        <p:sp>
          <p:nvSpPr>
            <p:cNvPr id="149" name="Isosceles Triangle 102">
              <a:extLst>
                <a:ext uri="{FF2B5EF4-FFF2-40B4-BE49-F238E27FC236}">
                  <a16:creationId xmlns:a16="http://schemas.microsoft.com/office/drawing/2014/main" id="{AC84E960-DCB3-B940-8FC4-33BC51C7A5A4}"/>
                </a:ext>
              </a:extLst>
            </p:cNvPr>
            <p:cNvSpPr/>
            <p:nvPr/>
          </p:nvSpPr>
          <p:spPr bwMode="auto">
            <a:xfrm rot="16200000">
              <a:off x="5825885" y="3436782"/>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4" name="TextBox 163">
              <a:extLst>
                <a:ext uri="{FF2B5EF4-FFF2-40B4-BE49-F238E27FC236}">
                  <a16:creationId xmlns:a16="http://schemas.microsoft.com/office/drawing/2014/main" id="{BE87140A-0693-584A-B710-62C1B8BBF5C2}"/>
                </a:ext>
              </a:extLst>
            </p:cNvPr>
            <p:cNvSpPr txBox="1"/>
            <p:nvPr/>
          </p:nvSpPr>
          <p:spPr>
            <a:xfrm>
              <a:off x="4647412" y="1738176"/>
              <a:ext cx="922047"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100</a:t>
              </a:r>
              <a:endParaRPr lang="en-US" sz="2800">
                <a:solidFill>
                  <a:srgbClr val="C00000"/>
                </a:solidFill>
                <a:latin typeface="Calibri" panose="020F0502020204030204" pitchFamily="34" charset="0"/>
                <a:cs typeface="Calibri" panose="020F0502020204030204" pitchFamily="34" charset="0"/>
              </a:endParaRPr>
            </a:p>
          </p:txBody>
        </p:sp>
        <p:sp>
          <p:nvSpPr>
            <p:cNvPr id="165" name="TextBox 164">
              <a:extLst>
                <a:ext uri="{FF2B5EF4-FFF2-40B4-BE49-F238E27FC236}">
                  <a16:creationId xmlns:a16="http://schemas.microsoft.com/office/drawing/2014/main" id="{9F20737E-BA40-1A4A-BD18-632C01D9B479}"/>
                </a:ext>
              </a:extLst>
            </p:cNvPr>
            <p:cNvSpPr txBox="1"/>
            <p:nvPr/>
          </p:nvSpPr>
          <p:spPr>
            <a:xfrm>
              <a:off x="4798436" y="4169927"/>
              <a:ext cx="922047"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200</a:t>
              </a:r>
              <a:endParaRPr lang="en-US" sz="2800">
                <a:solidFill>
                  <a:srgbClr val="C00000"/>
                </a:solidFill>
                <a:latin typeface="Calibri" panose="020F0502020204030204" pitchFamily="34" charset="0"/>
                <a:cs typeface="Calibri" panose="020F0502020204030204" pitchFamily="34" charset="0"/>
              </a:endParaRPr>
            </a:p>
          </p:txBody>
        </p:sp>
        <p:sp>
          <p:nvSpPr>
            <p:cNvPr id="166" name="Isosceles Triangle 102">
              <a:extLst>
                <a:ext uri="{FF2B5EF4-FFF2-40B4-BE49-F238E27FC236}">
                  <a16:creationId xmlns:a16="http://schemas.microsoft.com/office/drawing/2014/main" id="{3F0C122C-388B-6D45-9B85-B52164B65AB4}"/>
                </a:ext>
              </a:extLst>
            </p:cNvPr>
            <p:cNvSpPr/>
            <p:nvPr/>
          </p:nvSpPr>
          <p:spPr bwMode="auto">
            <a:xfrm rot="16200000">
              <a:off x="5990453" y="4734006"/>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7" name="TextBox 166">
              <a:extLst>
                <a:ext uri="{FF2B5EF4-FFF2-40B4-BE49-F238E27FC236}">
                  <a16:creationId xmlns:a16="http://schemas.microsoft.com/office/drawing/2014/main" id="{C6368E43-9A01-2F46-817B-170DAAE3FE8E}"/>
                </a:ext>
              </a:extLst>
            </p:cNvPr>
            <p:cNvSpPr txBox="1"/>
            <p:nvPr/>
          </p:nvSpPr>
          <p:spPr>
            <a:xfrm>
              <a:off x="6264942" y="5864423"/>
              <a:ext cx="1497526"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200 + 1000 </a:t>
              </a:r>
              <a:endParaRPr lang="en-US" sz="2800">
                <a:solidFill>
                  <a:srgbClr val="C00000"/>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B5A3AEFA-062B-B141-AB0A-67EF09FE980A}"/>
                </a:ext>
              </a:extLst>
            </p:cNvPr>
            <p:cNvSpPr txBox="1"/>
            <p:nvPr/>
          </p:nvSpPr>
          <p:spPr>
            <a:xfrm>
              <a:off x="6236099" y="4721423"/>
              <a:ext cx="922047"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200</a:t>
              </a:r>
              <a:endParaRPr lang="en-US" sz="2800">
                <a:solidFill>
                  <a:srgbClr val="C00000"/>
                </a:solidFill>
                <a:latin typeface="Calibri" panose="020F0502020204030204" pitchFamily="34" charset="0"/>
                <a:cs typeface="Calibri" panose="020F0502020204030204" pitchFamily="34" charset="0"/>
              </a:endParaRPr>
            </a:p>
          </p:txBody>
        </p:sp>
        <p:sp>
          <p:nvSpPr>
            <p:cNvPr id="169" name="Oval 16">
              <a:extLst>
                <a:ext uri="{FF2B5EF4-FFF2-40B4-BE49-F238E27FC236}">
                  <a16:creationId xmlns:a16="http://schemas.microsoft.com/office/drawing/2014/main" id="{2B247D93-FF57-BC49-A497-3C5D110DFF37}"/>
                </a:ext>
              </a:extLst>
            </p:cNvPr>
            <p:cNvSpPr>
              <a:spLocks noChangeArrowheads="1"/>
            </p:cNvSpPr>
            <p:nvPr/>
          </p:nvSpPr>
          <p:spPr bwMode="auto">
            <a:xfrm>
              <a:off x="4495800" y="5345868"/>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70" name="Group 169">
              <a:extLst>
                <a:ext uri="{FF2B5EF4-FFF2-40B4-BE49-F238E27FC236}">
                  <a16:creationId xmlns:a16="http://schemas.microsoft.com/office/drawing/2014/main" id="{D3B2715C-BFFA-6949-A07C-FD6C62F4A3E4}"/>
                </a:ext>
              </a:extLst>
            </p:cNvPr>
            <p:cNvGrpSpPr/>
            <p:nvPr/>
          </p:nvGrpSpPr>
          <p:grpSpPr>
            <a:xfrm>
              <a:off x="4654324" y="4876784"/>
              <a:ext cx="1674248" cy="1116193"/>
              <a:chOff x="5438317" y="1732839"/>
              <a:chExt cx="1674248" cy="693038"/>
            </a:xfrm>
          </p:grpSpPr>
          <p:sp>
            <p:nvSpPr>
              <p:cNvPr id="171" name="Line 13">
                <a:extLst>
                  <a:ext uri="{FF2B5EF4-FFF2-40B4-BE49-F238E27FC236}">
                    <a16:creationId xmlns:a16="http://schemas.microsoft.com/office/drawing/2014/main" id="{9C4DA4AB-CCA1-214D-9ADB-79326FE9469D}"/>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2" name="Line 15">
                <a:extLst>
                  <a:ext uri="{FF2B5EF4-FFF2-40B4-BE49-F238E27FC236}">
                    <a16:creationId xmlns:a16="http://schemas.microsoft.com/office/drawing/2014/main" id="{4A822601-4CD0-F040-8D9B-D87EA9172DF4}"/>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3" name="Line 14">
                <a:extLst>
                  <a:ext uri="{FF2B5EF4-FFF2-40B4-BE49-F238E27FC236}">
                    <a16:creationId xmlns:a16="http://schemas.microsoft.com/office/drawing/2014/main" id="{BF22EAD8-98DA-0B45-8771-68B3F2E23BAF}"/>
                  </a:ext>
                </a:extLst>
              </p:cNvPr>
              <p:cNvSpPr>
                <a:spLocks noChangeShapeType="1"/>
              </p:cNvSpPr>
              <p:nvPr/>
            </p:nvSpPr>
            <p:spPr bwMode="auto">
              <a:xfrm flipV="1">
                <a:off x="6233731" y="1732839"/>
                <a:ext cx="533736" cy="510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802D30ED-6950-F444-9407-7E4E5A8C7202}"/>
                  </a:ext>
                </a:extLst>
              </p:cNvPr>
              <p:cNvSpPr txBox="1"/>
              <p:nvPr/>
            </p:nvSpPr>
            <p:spPr>
              <a:xfrm>
                <a:off x="5914319" y="1761463"/>
                <a:ext cx="1198246" cy="191097"/>
              </a:xfrm>
              <a:prstGeom prst="rect">
                <a:avLst/>
              </a:prstGeom>
              <a:noFill/>
              <a:ln>
                <a:noFill/>
              </a:ln>
            </p:spPr>
            <p:txBody>
              <a:bodyPr wrap="square" rtlCol="0">
                <a:spAutoFit/>
              </a:bodyPr>
              <a:lstStyle/>
              <a:p>
                <a:r>
                  <a:rPr lang="en-US" sz="1400">
                    <a:solidFill>
                      <a:schemeClr val="tx1"/>
                    </a:solidFill>
                    <a:latin typeface="Calibri" panose="020F0502020204030204" pitchFamily="34" charset="0"/>
                    <a:cs typeface="Calibri" panose="020F0502020204030204" pitchFamily="34" charset="0"/>
                  </a:rPr>
                  <a:t>No (0.8)</a:t>
                </a:r>
                <a:endParaRPr lang="en-US" sz="2800">
                  <a:solidFill>
                    <a:schemeClr val="tx1"/>
                  </a:solidFill>
                  <a:latin typeface="Calibri" panose="020F0502020204030204" pitchFamily="34" charset="0"/>
                  <a:cs typeface="Calibri" panose="020F0502020204030204" pitchFamily="34" charset="0"/>
                </a:endParaRPr>
              </a:p>
            </p:txBody>
          </p:sp>
          <p:sp>
            <p:nvSpPr>
              <p:cNvPr id="175" name="Line 14">
                <a:extLst>
                  <a:ext uri="{FF2B5EF4-FFF2-40B4-BE49-F238E27FC236}">
                    <a16:creationId xmlns:a16="http://schemas.microsoft.com/office/drawing/2014/main" id="{6450EFE1-46F0-9C42-A59F-44720321A3A0}"/>
                  </a:ext>
                </a:extLst>
              </p:cNvPr>
              <p:cNvSpPr>
                <a:spLocks noChangeShapeType="1"/>
              </p:cNvSpPr>
              <p:nvPr/>
            </p:nvSpPr>
            <p:spPr bwMode="auto">
              <a:xfrm flipV="1">
                <a:off x="6240555" y="2425085"/>
                <a:ext cx="583968" cy="79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6" name="TextBox 175">
                <a:extLst>
                  <a:ext uri="{FF2B5EF4-FFF2-40B4-BE49-F238E27FC236}">
                    <a16:creationId xmlns:a16="http://schemas.microsoft.com/office/drawing/2014/main" id="{E31A878A-07C5-D94B-96F6-77CF9240A743}"/>
                  </a:ext>
                </a:extLst>
              </p:cNvPr>
              <p:cNvSpPr txBox="1"/>
              <p:nvPr/>
            </p:nvSpPr>
            <p:spPr>
              <a:xfrm>
                <a:off x="5878023" y="2214879"/>
                <a:ext cx="837024" cy="191097"/>
              </a:xfrm>
              <a:prstGeom prst="rect">
                <a:avLst/>
              </a:prstGeom>
              <a:noFill/>
              <a:ln>
                <a:noFill/>
              </a:ln>
            </p:spPr>
            <p:txBody>
              <a:bodyPr wrap="none" rtlCol="0">
                <a:spAutoFit/>
              </a:bodyPr>
              <a:lstStyle/>
              <a:p>
                <a:r>
                  <a:rPr lang="en-US" sz="1400">
                    <a:solidFill>
                      <a:schemeClr val="tx1"/>
                    </a:solidFill>
                    <a:latin typeface="Calibri" panose="020F0502020204030204" pitchFamily="34" charset="0"/>
                    <a:cs typeface="Calibri" panose="020F0502020204030204" pitchFamily="34" charset="0"/>
                  </a:rPr>
                  <a:t> Yes (0.2)</a:t>
                </a:r>
                <a:endParaRPr lang="en-US" sz="2800">
                  <a:solidFill>
                    <a:schemeClr val="tx1"/>
                  </a:solidFill>
                  <a:latin typeface="Calibri" panose="020F0502020204030204" pitchFamily="34" charset="0"/>
                  <a:cs typeface="Calibri" panose="020F0502020204030204" pitchFamily="34" charset="0"/>
                </a:endParaRPr>
              </a:p>
            </p:txBody>
          </p:sp>
        </p:grpSp>
        <p:sp>
          <p:nvSpPr>
            <p:cNvPr id="177" name="Isosceles Triangle 102">
              <a:extLst>
                <a:ext uri="{FF2B5EF4-FFF2-40B4-BE49-F238E27FC236}">
                  <a16:creationId xmlns:a16="http://schemas.microsoft.com/office/drawing/2014/main" id="{B6DD20F7-6CED-A64B-A47A-EE9F5469043B}"/>
                </a:ext>
              </a:extLst>
            </p:cNvPr>
            <p:cNvSpPr/>
            <p:nvPr/>
          </p:nvSpPr>
          <p:spPr bwMode="auto">
            <a:xfrm rot="16200000">
              <a:off x="6023772" y="5875182"/>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8" name="TextBox 177">
              <a:extLst>
                <a:ext uri="{FF2B5EF4-FFF2-40B4-BE49-F238E27FC236}">
                  <a16:creationId xmlns:a16="http://schemas.microsoft.com/office/drawing/2014/main" id="{A8CB604C-1F9C-8042-A74C-D0A11A80B19D}"/>
                </a:ext>
              </a:extLst>
            </p:cNvPr>
            <p:cNvSpPr txBox="1"/>
            <p:nvPr/>
          </p:nvSpPr>
          <p:spPr>
            <a:xfrm>
              <a:off x="457200" y="1749623"/>
              <a:ext cx="2539478" cy="523220"/>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E[C] = 0.5*100 + 0.5*0.2*1100 +</a:t>
              </a:r>
              <a:br>
                <a:rPr lang="en-US" sz="1400" dirty="0">
                  <a:solidFill>
                    <a:srgbClr val="C00000"/>
                  </a:solidFill>
                  <a:latin typeface="Calibri" panose="020F0502020204030204" pitchFamily="34" charset="0"/>
                  <a:cs typeface="Calibri" panose="020F0502020204030204" pitchFamily="34" charset="0"/>
                </a:rPr>
              </a:br>
              <a:r>
                <a:rPr lang="en-US" sz="1400" dirty="0">
                  <a:solidFill>
                    <a:srgbClr val="C00000"/>
                  </a:solidFill>
                  <a:latin typeface="Calibri" panose="020F0502020204030204" pitchFamily="34" charset="0"/>
                  <a:cs typeface="Calibri" panose="020F0502020204030204" pitchFamily="34" charset="0"/>
                </a:rPr>
                <a:t>	0.5*0.8*100 = 200</a:t>
              </a:r>
              <a:endParaRPr lang="en-US" sz="2800" dirty="0">
                <a:solidFill>
                  <a:srgbClr val="C00000"/>
                </a:solidFill>
                <a:latin typeface="Calibri" panose="020F0502020204030204" pitchFamily="34" charset="0"/>
                <a:cs typeface="Calibri" panose="020F0502020204030204" pitchFamily="34" charset="0"/>
              </a:endParaRPr>
            </a:p>
          </p:txBody>
        </p:sp>
        <p:sp>
          <p:nvSpPr>
            <p:cNvPr id="179" name="TextBox 178">
              <a:extLst>
                <a:ext uri="{FF2B5EF4-FFF2-40B4-BE49-F238E27FC236}">
                  <a16:creationId xmlns:a16="http://schemas.microsoft.com/office/drawing/2014/main" id="{5BB71578-1E48-5F4F-870F-44D076514EFB}"/>
                </a:ext>
              </a:extLst>
            </p:cNvPr>
            <p:cNvSpPr txBox="1"/>
            <p:nvPr/>
          </p:nvSpPr>
          <p:spPr>
            <a:xfrm>
              <a:off x="435528" y="5410200"/>
              <a:ext cx="2579552" cy="523220"/>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0.8*200 + 0.2*0.2*1200 + </a:t>
              </a:r>
              <a:br>
                <a:rPr lang="en-US" sz="1400">
                  <a:solidFill>
                    <a:srgbClr val="C00000"/>
                  </a:solidFill>
                  <a:latin typeface="Calibri" panose="020F0502020204030204" pitchFamily="34" charset="0"/>
                  <a:cs typeface="Calibri" panose="020F0502020204030204" pitchFamily="34" charset="0"/>
                </a:rPr>
              </a:br>
              <a:r>
                <a:rPr lang="en-US" sz="1400">
                  <a:solidFill>
                    <a:srgbClr val="C00000"/>
                  </a:solidFill>
                  <a:latin typeface="Calibri" panose="020F0502020204030204" pitchFamily="34" charset="0"/>
                  <a:cs typeface="Calibri" panose="020F0502020204030204" pitchFamily="34" charset="0"/>
                </a:rPr>
                <a:t>	0.2*0.8*200 = 240</a:t>
              </a:r>
              <a:endParaRPr lang="en-US" sz="2800">
                <a:solidFill>
                  <a:srgbClr val="C00000"/>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F8E89A64-77D8-6042-9FF4-FF91BB7E1371}"/>
                </a:ext>
              </a:extLst>
            </p:cNvPr>
            <p:cNvSpPr txBox="1"/>
            <p:nvPr/>
          </p:nvSpPr>
          <p:spPr>
            <a:xfrm>
              <a:off x="204447" y="3124200"/>
              <a:ext cx="4672353" cy="523220"/>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E[C] = min (200,240)=200 </a:t>
              </a:r>
              <a:r>
                <a:rPr lang="en-US" sz="1400" dirty="0">
                  <a:solidFill>
                    <a:srgbClr val="C00000"/>
                  </a:solidFill>
                  <a:latin typeface="Calibri" panose="020F0502020204030204" pitchFamily="34" charset="0"/>
                  <a:cs typeface="Calibri" panose="020F0502020204030204" pitchFamily="34" charset="0"/>
                  <a:sym typeface="Wingdings" pitchFamily="2" charset="2"/>
                </a:rPr>
                <a:t> </a:t>
              </a:r>
              <a:r>
                <a:rPr lang="en-US" sz="1400" b="1" u="sng" dirty="0">
                  <a:solidFill>
                    <a:srgbClr val="00B050"/>
                  </a:solidFill>
                  <a:latin typeface="Calibri" panose="020F0502020204030204" pitchFamily="34" charset="0"/>
                  <a:cs typeface="Calibri" panose="020F0502020204030204" pitchFamily="34" charset="0"/>
                  <a:sym typeface="Wingdings" pitchFamily="2" charset="2"/>
                </a:rPr>
                <a:t>Answer: A </a:t>
              </a:r>
              <a:br>
                <a:rPr lang="en-US" sz="1400" b="1" dirty="0">
                  <a:solidFill>
                    <a:srgbClr val="00B050"/>
                  </a:solidFill>
                  <a:latin typeface="Calibri" panose="020F0502020204030204" pitchFamily="34" charset="0"/>
                  <a:cs typeface="Calibri" panose="020F0502020204030204" pitchFamily="34" charset="0"/>
                  <a:sym typeface="Wingdings" pitchFamily="2" charset="2"/>
                </a:rPr>
              </a:br>
              <a:r>
                <a:rPr lang="en-US" sz="1400" b="1" dirty="0">
                  <a:solidFill>
                    <a:srgbClr val="00B050"/>
                  </a:solidFill>
                  <a:latin typeface="Calibri" panose="020F0502020204030204" pitchFamily="34" charset="0"/>
                  <a:cs typeface="Calibri" panose="020F0502020204030204" pitchFamily="34" charset="0"/>
                  <a:sym typeface="Wingdings" pitchFamily="2" charset="2"/>
                </a:rPr>
                <a:t>		</a:t>
              </a:r>
              <a:endParaRPr lang="en-US" sz="1400" b="1" dirty="0">
                <a:solidFill>
                  <a:srgbClr val="00B05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88785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Healthcare and Risk Modeling: Answer b)</a:t>
            </a:r>
          </a:p>
        </p:txBody>
      </p:sp>
      <p:sp>
        <p:nvSpPr>
          <p:cNvPr id="47" name="Oval 16">
            <a:extLst>
              <a:ext uri="{FF2B5EF4-FFF2-40B4-BE49-F238E27FC236}">
                <a16:creationId xmlns:a16="http://schemas.microsoft.com/office/drawing/2014/main" id="{D03C10DB-DB9B-DA47-87FF-41910F4DC49B}"/>
              </a:ext>
            </a:extLst>
          </p:cNvPr>
          <p:cNvSpPr>
            <a:spLocks noChangeArrowheads="1"/>
          </p:cNvSpPr>
          <p:nvPr/>
        </p:nvSpPr>
        <p:spPr bwMode="auto">
          <a:xfrm>
            <a:off x="2222296" y="2209800"/>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48" name="Group 47">
            <a:extLst>
              <a:ext uri="{FF2B5EF4-FFF2-40B4-BE49-F238E27FC236}">
                <a16:creationId xmlns:a16="http://schemas.microsoft.com/office/drawing/2014/main" id="{8F22C4C0-792F-C74E-BEC6-A0B64FFEDBC9}"/>
              </a:ext>
            </a:extLst>
          </p:cNvPr>
          <p:cNvGrpSpPr/>
          <p:nvPr/>
        </p:nvGrpSpPr>
        <p:grpSpPr>
          <a:xfrm>
            <a:off x="2374696" y="1435932"/>
            <a:ext cx="1793236" cy="1406629"/>
            <a:chOff x="5438317" y="1552509"/>
            <a:chExt cx="1793236" cy="873368"/>
          </a:xfrm>
        </p:grpSpPr>
        <p:sp>
          <p:nvSpPr>
            <p:cNvPr id="49" name="Line 13">
              <a:extLst>
                <a:ext uri="{FF2B5EF4-FFF2-40B4-BE49-F238E27FC236}">
                  <a16:creationId xmlns:a16="http://schemas.microsoft.com/office/drawing/2014/main" id="{CA3BEDF6-83B9-6D41-BD44-D9C5A9FA45EE}"/>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1" name="Line 15">
              <a:extLst>
                <a:ext uri="{FF2B5EF4-FFF2-40B4-BE49-F238E27FC236}">
                  <a16:creationId xmlns:a16="http://schemas.microsoft.com/office/drawing/2014/main" id="{EB484776-95B0-194A-86E6-2861371A7075}"/>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5" name="Line 14">
              <a:extLst>
                <a:ext uri="{FF2B5EF4-FFF2-40B4-BE49-F238E27FC236}">
                  <a16:creationId xmlns:a16="http://schemas.microsoft.com/office/drawing/2014/main" id="{C6199551-8E98-E641-B56F-6FE3E2B7DED7}"/>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748471BF-ED35-C644-9195-6F2DE3F956A3}"/>
                </a:ext>
              </a:extLst>
            </p:cNvPr>
            <p:cNvSpPr txBox="1"/>
            <p:nvPr/>
          </p:nvSpPr>
          <p:spPr>
            <a:xfrm>
              <a:off x="5973930" y="1552509"/>
              <a:ext cx="1253869"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Success (0.5)</a:t>
              </a:r>
              <a:endParaRPr lang="en-US">
                <a:solidFill>
                  <a:schemeClr val="tx1"/>
                </a:solidFill>
                <a:latin typeface="Calibri" panose="020F0502020204030204" pitchFamily="34" charset="0"/>
                <a:cs typeface="Calibri" panose="020F0502020204030204" pitchFamily="34" charset="0"/>
              </a:endParaRPr>
            </a:p>
          </p:txBody>
        </p:sp>
        <p:sp>
          <p:nvSpPr>
            <p:cNvPr id="57" name="Line 14">
              <a:extLst>
                <a:ext uri="{FF2B5EF4-FFF2-40B4-BE49-F238E27FC236}">
                  <a16:creationId xmlns:a16="http://schemas.microsoft.com/office/drawing/2014/main" id="{EC8E00D0-3837-4545-91EF-C89CECB355D6}"/>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93BCCB8E-CE1E-FF4D-9E15-F5B7555AA190}"/>
                </a:ext>
              </a:extLst>
            </p:cNvPr>
            <p:cNvSpPr txBox="1"/>
            <p:nvPr/>
          </p:nvSpPr>
          <p:spPr>
            <a:xfrm>
              <a:off x="6126330" y="2214879"/>
              <a:ext cx="895694"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Fail (0.5)</a:t>
              </a:r>
              <a:endParaRPr lang="en-US">
                <a:solidFill>
                  <a:schemeClr val="tx1"/>
                </a:solidFill>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0D73230A-2FA6-4346-ABFE-1C4F9A91F546}"/>
              </a:ext>
            </a:extLst>
          </p:cNvPr>
          <p:cNvGrpSpPr/>
          <p:nvPr/>
        </p:nvGrpSpPr>
        <p:grpSpPr>
          <a:xfrm>
            <a:off x="799148" y="2288206"/>
            <a:ext cx="1435460" cy="2476935"/>
            <a:chOff x="1890933" y="2084265"/>
            <a:chExt cx="3427183" cy="2476935"/>
          </a:xfrm>
        </p:grpSpPr>
        <p:sp>
          <p:nvSpPr>
            <p:cNvPr id="61" name="Line 7">
              <a:extLst>
                <a:ext uri="{FF2B5EF4-FFF2-40B4-BE49-F238E27FC236}">
                  <a16:creationId xmlns:a16="http://schemas.microsoft.com/office/drawing/2014/main" id="{06F18717-E4D7-7B42-ACEF-6598B806FF42}"/>
                </a:ext>
              </a:extLst>
            </p:cNvPr>
            <p:cNvSpPr>
              <a:spLocks noChangeShapeType="1"/>
            </p:cNvSpPr>
            <p:nvPr/>
          </p:nvSpPr>
          <p:spPr bwMode="auto">
            <a:xfrm flipV="1">
              <a:off x="1909384" y="2084265"/>
              <a:ext cx="2533838" cy="1367988"/>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3" name="Line 9">
              <a:extLst>
                <a:ext uri="{FF2B5EF4-FFF2-40B4-BE49-F238E27FC236}">
                  <a16:creationId xmlns:a16="http://schemas.microsoft.com/office/drawing/2014/main" id="{F4CE954D-E18B-5041-85CE-FA68A8B5B68A}"/>
                </a:ext>
              </a:extLst>
            </p:cNvPr>
            <p:cNvSpPr>
              <a:spLocks noChangeShapeType="1"/>
            </p:cNvSpPr>
            <p:nvPr/>
          </p:nvSpPr>
          <p:spPr bwMode="auto">
            <a:xfrm>
              <a:off x="1890933" y="3486712"/>
              <a:ext cx="2622385" cy="1074487"/>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4" name="Line 8">
              <a:extLst>
                <a:ext uri="{FF2B5EF4-FFF2-40B4-BE49-F238E27FC236}">
                  <a16:creationId xmlns:a16="http://schemas.microsoft.com/office/drawing/2014/main" id="{1FE70535-6F3D-0F4B-A34E-122E7E5A13A4}"/>
                </a:ext>
              </a:extLst>
            </p:cNvPr>
            <p:cNvSpPr>
              <a:spLocks noChangeShapeType="1"/>
            </p:cNvSpPr>
            <p:nvPr/>
          </p:nvSpPr>
          <p:spPr bwMode="auto">
            <a:xfrm>
              <a:off x="4475429" y="4561200"/>
              <a:ext cx="842687"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5" name="Line 8">
              <a:extLst>
                <a:ext uri="{FF2B5EF4-FFF2-40B4-BE49-F238E27FC236}">
                  <a16:creationId xmlns:a16="http://schemas.microsoft.com/office/drawing/2014/main" id="{41762C3D-5294-0D4F-8AF4-48934A138FCF}"/>
                </a:ext>
              </a:extLst>
            </p:cNvPr>
            <p:cNvSpPr>
              <a:spLocks noChangeShapeType="1"/>
            </p:cNvSpPr>
            <p:nvPr/>
          </p:nvSpPr>
          <p:spPr bwMode="auto">
            <a:xfrm>
              <a:off x="4443223" y="2084267"/>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sp>
        <p:nvSpPr>
          <p:cNvPr id="101" name="TextBox 100">
            <a:extLst>
              <a:ext uri="{FF2B5EF4-FFF2-40B4-BE49-F238E27FC236}">
                <a16:creationId xmlns:a16="http://schemas.microsoft.com/office/drawing/2014/main" id="{F22F774A-FBE4-A249-8736-7C6228176A90}"/>
              </a:ext>
            </a:extLst>
          </p:cNvPr>
          <p:cNvSpPr txBox="1"/>
          <p:nvPr/>
        </p:nvSpPr>
        <p:spPr>
          <a:xfrm>
            <a:off x="183346" y="1447800"/>
            <a:ext cx="3398054" cy="523220"/>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E[TC] = 100*0.5 + 1100*0.2* 0.5</a:t>
            </a:r>
          </a:p>
          <a:p>
            <a:r>
              <a:rPr lang="en-US" sz="1400" dirty="0">
                <a:solidFill>
                  <a:srgbClr val="C00000"/>
                </a:solidFill>
                <a:latin typeface="Calibri" panose="020F0502020204030204" pitchFamily="34" charset="0"/>
                <a:cs typeface="Calibri" panose="020F0502020204030204" pitchFamily="34" charset="0"/>
              </a:rPr>
              <a:t> + 300*0.8* 0.5 = 280</a:t>
            </a:r>
            <a:endParaRPr lang="en-US" sz="1400" b="1" dirty="0">
              <a:solidFill>
                <a:srgbClr val="C00000"/>
              </a:solidFill>
              <a:latin typeface="Calibri" panose="020F0502020204030204" pitchFamily="34" charset="0"/>
              <a:cs typeface="Calibri" panose="020F0502020204030204" pitchFamily="34" charset="0"/>
            </a:endParaRPr>
          </a:p>
        </p:txBody>
      </p:sp>
      <p:sp>
        <p:nvSpPr>
          <p:cNvPr id="84" name="Line 13">
            <a:extLst>
              <a:ext uri="{FF2B5EF4-FFF2-40B4-BE49-F238E27FC236}">
                <a16:creationId xmlns:a16="http://schemas.microsoft.com/office/drawing/2014/main" id="{F2FFF044-4170-B347-83F1-2B013D76EFF9}"/>
              </a:ext>
            </a:extLst>
          </p:cNvPr>
          <p:cNvSpPr>
            <a:spLocks noChangeShapeType="1"/>
          </p:cNvSpPr>
          <p:nvPr/>
        </p:nvSpPr>
        <p:spPr bwMode="auto">
          <a:xfrm flipV="1">
            <a:off x="5659521" y="1930346"/>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0" name="Line 15">
            <a:extLst>
              <a:ext uri="{FF2B5EF4-FFF2-40B4-BE49-F238E27FC236}">
                <a16:creationId xmlns:a16="http://schemas.microsoft.com/office/drawing/2014/main" id="{90203FF6-2BDC-2947-B282-EA050221BC31}"/>
              </a:ext>
            </a:extLst>
          </p:cNvPr>
          <p:cNvSpPr>
            <a:spLocks noChangeShapeType="1"/>
          </p:cNvSpPr>
          <p:nvPr/>
        </p:nvSpPr>
        <p:spPr bwMode="auto">
          <a:xfrm>
            <a:off x="5659521" y="2274162"/>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5" name="Line 14">
            <a:extLst>
              <a:ext uri="{FF2B5EF4-FFF2-40B4-BE49-F238E27FC236}">
                <a16:creationId xmlns:a16="http://schemas.microsoft.com/office/drawing/2014/main" id="{81431102-56D7-BE4C-97DC-CABC0D06E912}"/>
              </a:ext>
            </a:extLst>
          </p:cNvPr>
          <p:cNvSpPr>
            <a:spLocks noChangeShapeType="1"/>
          </p:cNvSpPr>
          <p:nvPr/>
        </p:nvSpPr>
        <p:spPr bwMode="auto">
          <a:xfrm flipV="1">
            <a:off x="6454935" y="1930048"/>
            <a:ext cx="548640" cy="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6" name="TextBox 95">
            <a:extLst>
              <a:ext uri="{FF2B5EF4-FFF2-40B4-BE49-F238E27FC236}">
                <a16:creationId xmlns:a16="http://schemas.microsoft.com/office/drawing/2014/main" id="{BDCE4BA9-7A46-3A47-99C1-38AD0F99636B}"/>
              </a:ext>
            </a:extLst>
          </p:cNvPr>
          <p:cNvSpPr txBox="1"/>
          <p:nvPr/>
        </p:nvSpPr>
        <p:spPr>
          <a:xfrm>
            <a:off x="6426503" y="1600200"/>
            <a:ext cx="533736"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A</a:t>
            </a:r>
            <a:endParaRPr lang="en-US" b="1" dirty="0">
              <a:solidFill>
                <a:schemeClr val="tx1"/>
              </a:solidFill>
              <a:latin typeface="Calibri" panose="020F0502020204030204" pitchFamily="34" charset="0"/>
              <a:cs typeface="Calibri" panose="020F0502020204030204" pitchFamily="34" charset="0"/>
            </a:endParaRPr>
          </a:p>
        </p:txBody>
      </p:sp>
      <p:sp>
        <p:nvSpPr>
          <p:cNvPr id="97" name="Line 14">
            <a:extLst>
              <a:ext uri="{FF2B5EF4-FFF2-40B4-BE49-F238E27FC236}">
                <a16:creationId xmlns:a16="http://schemas.microsoft.com/office/drawing/2014/main" id="{6C103B9C-48E4-F14D-9784-A82CD32A786B}"/>
              </a:ext>
            </a:extLst>
          </p:cNvPr>
          <p:cNvSpPr>
            <a:spLocks noChangeShapeType="1"/>
          </p:cNvSpPr>
          <p:nvPr/>
        </p:nvSpPr>
        <p:spPr bwMode="auto">
          <a:xfrm flipV="1">
            <a:off x="6461760" y="2604308"/>
            <a:ext cx="548640"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9" name="TextBox 98">
            <a:extLst>
              <a:ext uri="{FF2B5EF4-FFF2-40B4-BE49-F238E27FC236}">
                <a16:creationId xmlns:a16="http://schemas.microsoft.com/office/drawing/2014/main" id="{D5576715-AC12-6444-A34D-CDD2D4F1AD66}"/>
              </a:ext>
            </a:extLst>
          </p:cNvPr>
          <p:cNvSpPr txBox="1"/>
          <p:nvPr/>
        </p:nvSpPr>
        <p:spPr>
          <a:xfrm>
            <a:off x="6407074" y="2259205"/>
            <a:ext cx="572593"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B</a:t>
            </a:r>
            <a:endParaRPr lang="en-US" b="1" dirty="0">
              <a:solidFill>
                <a:schemeClr val="tx1"/>
              </a:solidFill>
              <a:latin typeface="Calibri" panose="020F0502020204030204" pitchFamily="34" charset="0"/>
              <a:cs typeface="Calibri" panose="020F0502020204030204" pitchFamily="34" charset="0"/>
            </a:endParaRPr>
          </a:p>
        </p:txBody>
      </p:sp>
      <p:sp>
        <p:nvSpPr>
          <p:cNvPr id="86" name="Oval 16">
            <a:extLst>
              <a:ext uri="{FF2B5EF4-FFF2-40B4-BE49-F238E27FC236}">
                <a16:creationId xmlns:a16="http://schemas.microsoft.com/office/drawing/2014/main" id="{C52EBA85-C8D9-FB43-AAB3-2744BAD0F803}"/>
              </a:ext>
            </a:extLst>
          </p:cNvPr>
          <p:cNvSpPr>
            <a:spLocks noChangeArrowheads="1"/>
          </p:cNvSpPr>
          <p:nvPr/>
        </p:nvSpPr>
        <p:spPr bwMode="auto">
          <a:xfrm>
            <a:off x="2159189" y="4686325"/>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94" name="Group 93">
            <a:extLst>
              <a:ext uri="{FF2B5EF4-FFF2-40B4-BE49-F238E27FC236}">
                <a16:creationId xmlns:a16="http://schemas.microsoft.com/office/drawing/2014/main" id="{D30E13E6-179F-F140-9EA8-2483B3D3CCE4}"/>
              </a:ext>
            </a:extLst>
          </p:cNvPr>
          <p:cNvGrpSpPr/>
          <p:nvPr/>
        </p:nvGrpSpPr>
        <p:grpSpPr>
          <a:xfrm>
            <a:off x="2311589" y="3912457"/>
            <a:ext cx="1837880" cy="1406629"/>
            <a:chOff x="5438317" y="1552509"/>
            <a:chExt cx="1837880" cy="873368"/>
          </a:xfrm>
        </p:grpSpPr>
        <p:sp>
          <p:nvSpPr>
            <p:cNvPr id="100" name="Line 13">
              <a:extLst>
                <a:ext uri="{FF2B5EF4-FFF2-40B4-BE49-F238E27FC236}">
                  <a16:creationId xmlns:a16="http://schemas.microsoft.com/office/drawing/2014/main" id="{22431E67-5716-B14E-91BE-6635910A1BCF}"/>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1" name="Line 15">
              <a:extLst>
                <a:ext uri="{FF2B5EF4-FFF2-40B4-BE49-F238E27FC236}">
                  <a16:creationId xmlns:a16="http://schemas.microsoft.com/office/drawing/2014/main" id="{35A26D94-88C1-B245-811E-950FE08A16F2}"/>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2" name="Line 14">
              <a:extLst>
                <a:ext uri="{FF2B5EF4-FFF2-40B4-BE49-F238E27FC236}">
                  <a16:creationId xmlns:a16="http://schemas.microsoft.com/office/drawing/2014/main" id="{3C8FBDAA-725A-3A4B-9A59-1660944D6E5B}"/>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23553811-7BB3-8A48-BA98-A16C0586C505}"/>
                </a:ext>
              </a:extLst>
            </p:cNvPr>
            <p:cNvSpPr txBox="1"/>
            <p:nvPr/>
          </p:nvSpPr>
          <p:spPr>
            <a:xfrm>
              <a:off x="6022328" y="1552509"/>
              <a:ext cx="1253869"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Success (0.8)</a:t>
              </a:r>
              <a:endParaRPr lang="en-US">
                <a:solidFill>
                  <a:schemeClr val="tx1"/>
                </a:solidFill>
                <a:latin typeface="Calibri" panose="020F0502020204030204" pitchFamily="34" charset="0"/>
                <a:cs typeface="Calibri" panose="020F0502020204030204" pitchFamily="34" charset="0"/>
              </a:endParaRPr>
            </a:p>
          </p:txBody>
        </p:sp>
        <p:sp>
          <p:nvSpPr>
            <p:cNvPr id="114" name="Line 14">
              <a:extLst>
                <a:ext uri="{FF2B5EF4-FFF2-40B4-BE49-F238E27FC236}">
                  <a16:creationId xmlns:a16="http://schemas.microsoft.com/office/drawing/2014/main" id="{55185102-BF7F-854B-B213-B19E6E045686}"/>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1C0D6FD8-5312-1140-AD3F-63AB40000DBE}"/>
                </a:ext>
              </a:extLst>
            </p:cNvPr>
            <p:cNvSpPr txBox="1"/>
            <p:nvPr/>
          </p:nvSpPr>
          <p:spPr>
            <a:xfrm>
              <a:off x="6238355" y="2214879"/>
              <a:ext cx="895694"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Fail (0.2)</a:t>
              </a:r>
              <a:endParaRPr lang="en-US">
                <a:solidFill>
                  <a:schemeClr val="tx1"/>
                </a:solidFill>
                <a:latin typeface="Calibri" panose="020F0502020204030204" pitchFamily="34" charset="0"/>
                <a:cs typeface="Calibri" panose="020F0502020204030204" pitchFamily="34" charset="0"/>
              </a:endParaRPr>
            </a:p>
          </p:txBody>
        </p:sp>
      </p:grpSp>
      <p:sp>
        <p:nvSpPr>
          <p:cNvPr id="121" name="TextBox 120">
            <a:extLst>
              <a:ext uri="{FF2B5EF4-FFF2-40B4-BE49-F238E27FC236}">
                <a16:creationId xmlns:a16="http://schemas.microsoft.com/office/drawing/2014/main" id="{6B67F91C-E4CD-6A43-AAB0-C375A8C2D269}"/>
              </a:ext>
            </a:extLst>
          </p:cNvPr>
          <p:cNvSpPr txBox="1"/>
          <p:nvPr/>
        </p:nvSpPr>
        <p:spPr>
          <a:xfrm>
            <a:off x="6380653" y="4074505"/>
            <a:ext cx="309700" cy="338554"/>
          </a:xfrm>
          <a:prstGeom prst="rect">
            <a:avLst/>
          </a:prstGeom>
          <a:noFill/>
          <a:ln>
            <a:noFill/>
          </a:ln>
        </p:spPr>
        <p:txBody>
          <a:bodyPr wrap="none" rtlCol="0">
            <a:spAutoFit/>
          </a:bodyPr>
          <a:lstStyle/>
          <a:p>
            <a:r>
              <a:rPr lang="en-US" sz="1600" b="1" dirty="0">
                <a:solidFill>
                  <a:srgbClr val="00B050"/>
                </a:solidFill>
                <a:latin typeface="Calibri" panose="020F0502020204030204" pitchFamily="34" charset="0"/>
                <a:cs typeface="Calibri" panose="020F0502020204030204" pitchFamily="34" charset="0"/>
              </a:rPr>
              <a:t>A</a:t>
            </a:r>
            <a:endParaRPr lang="en-US" b="1" dirty="0">
              <a:solidFill>
                <a:srgbClr val="00B050"/>
              </a:solidFill>
              <a:latin typeface="Calibri" panose="020F0502020204030204" pitchFamily="34" charset="0"/>
              <a:cs typeface="Calibri" panose="020F0502020204030204" pitchFamily="34" charset="0"/>
            </a:endParaRPr>
          </a:p>
        </p:txBody>
      </p:sp>
      <p:sp>
        <p:nvSpPr>
          <p:cNvPr id="40" name="Rectangle 6">
            <a:extLst>
              <a:ext uri="{FF2B5EF4-FFF2-40B4-BE49-F238E27FC236}">
                <a16:creationId xmlns:a16="http://schemas.microsoft.com/office/drawing/2014/main" id="{BCB9A9F6-E756-C741-AF27-D8A5C2E40BB7}"/>
              </a:ext>
            </a:extLst>
          </p:cNvPr>
          <p:cNvSpPr>
            <a:spLocks noChangeArrowheads="1"/>
          </p:cNvSpPr>
          <p:nvPr/>
        </p:nvSpPr>
        <p:spPr bwMode="auto">
          <a:xfrm>
            <a:off x="674172" y="3593117"/>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59" name="TextBox 158">
            <a:extLst>
              <a:ext uri="{FF2B5EF4-FFF2-40B4-BE49-F238E27FC236}">
                <a16:creationId xmlns:a16="http://schemas.microsoft.com/office/drawing/2014/main" id="{9414EDA7-8C2E-864C-9469-1B981544FDEA}"/>
              </a:ext>
            </a:extLst>
          </p:cNvPr>
          <p:cNvSpPr txBox="1"/>
          <p:nvPr/>
        </p:nvSpPr>
        <p:spPr>
          <a:xfrm>
            <a:off x="179445" y="4952540"/>
            <a:ext cx="2654445" cy="523220"/>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200*0.8 + 1200 *0.2 * 0.2 </a:t>
            </a:r>
            <a:br>
              <a:rPr lang="en-US" sz="1400" dirty="0">
                <a:solidFill>
                  <a:srgbClr val="C00000"/>
                </a:solidFill>
                <a:latin typeface="Calibri" panose="020F0502020204030204" pitchFamily="34" charset="0"/>
                <a:cs typeface="Calibri" panose="020F0502020204030204" pitchFamily="34" charset="0"/>
              </a:rPr>
            </a:br>
            <a:r>
              <a:rPr lang="en-US" sz="1400" dirty="0">
                <a:solidFill>
                  <a:srgbClr val="C00000"/>
                </a:solidFill>
                <a:latin typeface="Calibri" panose="020F0502020204030204" pitchFamily="34" charset="0"/>
                <a:cs typeface="Calibri" panose="020F0502020204030204" pitchFamily="34" charset="0"/>
              </a:rPr>
              <a:t>+ 400 *0.2 * 0.8 = 272</a:t>
            </a:r>
            <a:endParaRPr lang="en-US" sz="1400" b="1" dirty="0">
              <a:solidFill>
                <a:srgbClr val="C00000"/>
              </a:solidFill>
              <a:latin typeface="Calibri" panose="020F0502020204030204" pitchFamily="34" charset="0"/>
              <a:cs typeface="Calibri" panose="020F0502020204030204" pitchFamily="34" charset="0"/>
            </a:endParaRPr>
          </a:p>
        </p:txBody>
      </p:sp>
      <p:sp>
        <p:nvSpPr>
          <p:cNvPr id="160" name="TextBox 159">
            <a:extLst>
              <a:ext uri="{FF2B5EF4-FFF2-40B4-BE49-F238E27FC236}">
                <a16:creationId xmlns:a16="http://schemas.microsoft.com/office/drawing/2014/main" id="{EA768EE9-2ED5-7647-917A-5EEED185B18E}"/>
              </a:ext>
            </a:extLst>
          </p:cNvPr>
          <p:cNvSpPr txBox="1"/>
          <p:nvPr/>
        </p:nvSpPr>
        <p:spPr>
          <a:xfrm>
            <a:off x="4427123" y="1589354"/>
            <a:ext cx="1006558"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100</a:t>
            </a:r>
            <a:endParaRPr lang="en-US" sz="2800" dirty="0">
              <a:solidFill>
                <a:srgbClr val="C00000"/>
              </a:solidFill>
              <a:latin typeface="Calibri" panose="020F0502020204030204" pitchFamily="34" charset="0"/>
              <a:cs typeface="Calibri" panose="020F0502020204030204" pitchFamily="34" charset="0"/>
            </a:endParaRPr>
          </a:p>
        </p:txBody>
      </p:sp>
      <p:sp>
        <p:nvSpPr>
          <p:cNvPr id="161" name="Isosceles Triangle 102">
            <a:extLst>
              <a:ext uri="{FF2B5EF4-FFF2-40B4-BE49-F238E27FC236}">
                <a16:creationId xmlns:a16="http://schemas.microsoft.com/office/drawing/2014/main" id="{9A0B84C5-FFE2-2D4A-A6EB-A420199B3F1F}"/>
              </a:ext>
            </a:extLst>
          </p:cNvPr>
          <p:cNvSpPr/>
          <p:nvPr/>
        </p:nvSpPr>
        <p:spPr bwMode="auto">
          <a:xfrm rot="16200000">
            <a:off x="4177080" y="159647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2" name="TextBox 161">
            <a:extLst>
              <a:ext uri="{FF2B5EF4-FFF2-40B4-BE49-F238E27FC236}">
                <a16:creationId xmlns:a16="http://schemas.microsoft.com/office/drawing/2014/main" id="{4EFCC47C-DC89-AF41-8B66-905ECB8F60C3}"/>
              </a:ext>
            </a:extLst>
          </p:cNvPr>
          <p:cNvSpPr txBox="1"/>
          <p:nvPr/>
        </p:nvSpPr>
        <p:spPr>
          <a:xfrm>
            <a:off x="4360872" y="4077015"/>
            <a:ext cx="1006558"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200</a:t>
            </a:r>
            <a:endParaRPr lang="en-US" sz="2800" dirty="0">
              <a:solidFill>
                <a:srgbClr val="C00000"/>
              </a:solidFill>
              <a:latin typeface="Calibri" panose="020F0502020204030204" pitchFamily="34" charset="0"/>
              <a:cs typeface="Calibri" panose="020F0502020204030204" pitchFamily="34" charset="0"/>
            </a:endParaRPr>
          </a:p>
        </p:txBody>
      </p:sp>
      <p:sp>
        <p:nvSpPr>
          <p:cNvPr id="163" name="Isosceles Triangle 102">
            <a:extLst>
              <a:ext uri="{FF2B5EF4-FFF2-40B4-BE49-F238E27FC236}">
                <a16:creationId xmlns:a16="http://schemas.microsoft.com/office/drawing/2014/main" id="{72FC8DF3-1E84-304C-BDE3-798120DB6EC2}"/>
              </a:ext>
            </a:extLst>
          </p:cNvPr>
          <p:cNvSpPr/>
          <p:nvPr/>
        </p:nvSpPr>
        <p:spPr bwMode="auto">
          <a:xfrm rot="16200000">
            <a:off x="4110829" y="4084135"/>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4" name="Oval 16">
            <a:extLst>
              <a:ext uri="{FF2B5EF4-FFF2-40B4-BE49-F238E27FC236}">
                <a16:creationId xmlns:a16="http://schemas.microsoft.com/office/drawing/2014/main" id="{7C1A2D02-8307-994D-86DB-65F6646FBE3F}"/>
              </a:ext>
            </a:extLst>
          </p:cNvPr>
          <p:cNvSpPr>
            <a:spLocks noChangeArrowheads="1"/>
          </p:cNvSpPr>
          <p:nvPr/>
        </p:nvSpPr>
        <p:spPr bwMode="auto">
          <a:xfrm>
            <a:off x="4114800" y="2743200"/>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66" name="Group 165">
            <a:extLst>
              <a:ext uri="{FF2B5EF4-FFF2-40B4-BE49-F238E27FC236}">
                <a16:creationId xmlns:a16="http://schemas.microsoft.com/office/drawing/2014/main" id="{FB8FC0F6-20A0-BE43-AA00-DBFAAB4B289F}"/>
              </a:ext>
            </a:extLst>
          </p:cNvPr>
          <p:cNvGrpSpPr/>
          <p:nvPr/>
        </p:nvGrpSpPr>
        <p:grpSpPr>
          <a:xfrm>
            <a:off x="4269352" y="2282345"/>
            <a:ext cx="1674248" cy="1116193"/>
            <a:chOff x="5438317" y="1732839"/>
            <a:chExt cx="1674248" cy="693038"/>
          </a:xfrm>
        </p:grpSpPr>
        <p:sp>
          <p:nvSpPr>
            <p:cNvPr id="167" name="Line 13">
              <a:extLst>
                <a:ext uri="{FF2B5EF4-FFF2-40B4-BE49-F238E27FC236}">
                  <a16:creationId xmlns:a16="http://schemas.microsoft.com/office/drawing/2014/main" id="{D21A33C1-00F3-2347-AE9E-6D9BDE1E56BF}"/>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68" name="Line 15">
              <a:extLst>
                <a:ext uri="{FF2B5EF4-FFF2-40B4-BE49-F238E27FC236}">
                  <a16:creationId xmlns:a16="http://schemas.microsoft.com/office/drawing/2014/main" id="{0D1DAF72-F206-2E4A-A698-A3BD0D331745}"/>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69" name="Line 14">
              <a:extLst>
                <a:ext uri="{FF2B5EF4-FFF2-40B4-BE49-F238E27FC236}">
                  <a16:creationId xmlns:a16="http://schemas.microsoft.com/office/drawing/2014/main" id="{E2A9ABEC-21BB-1A41-B1E6-AEC224BE980C}"/>
                </a:ext>
              </a:extLst>
            </p:cNvPr>
            <p:cNvSpPr>
              <a:spLocks noChangeShapeType="1"/>
            </p:cNvSpPr>
            <p:nvPr/>
          </p:nvSpPr>
          <p:spPr bwMode="auto">
            <a:xfrm flipV="1">
              <a:off x="6233731" y="1732839"/>
              <a:ext cx="533736" cy="510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0" name="TextBox 169">
              <a:extLst>
                <a:ext uri="{FF2B5EF4-FFF2-40B4-BE49-F238E27FC236}">
                  <a16:creationId xmlns:a16="http://schemas.microsoft.com/office/drawing/2014/main" id="{3EEF8E22-E874-E842-96AF-767CF95ECEDE}"/>
                </a:ext>
              </a:extLst>
            </p:cNvPr>
            <p:cNvSpPr txBox="1"/>
            <p:nvPr/>
          </p:nvSpPr>
          <p:spPr>
            <a:xfrm>
              <a:off x="5914319" y="1761463"/>
              <a:ext cx="1198246" cy="191097"/>
            </a:xfrm>
            <a:prstGeom prst="rect">
              <a:avLst/>
            </a:prstGeom>
            <a:noFill/>
            <a:ln>
              <a:noFill/>
            </a:ln>
          </p:spPr>
          <p:txBody>
            <a:bodyPr wrap="square" rtlCol="0">
              <a:spAutoFit/>
            </a:bodyPr>
            <a:lstStyle/>
            <a:p>
              <a:r>
                <a:rPr lang="en-US" sz="1400">
                  <a:solidFill>
                    <a:schemeClr val="tx1"/>
                  </a:solidFill>
                  <a:latin typeface="Calibri" panose="020F0502020204030204" pitchFamily="34" charset="0"/>
                  <a:cs typeface="Calibri" panose="020F0502020204030204" pitchFamily="34" charset="0"/>
                </a:rPr>
                <a:t>No (0.8)</a:t>
              </a:r>
              <a:endParaRPr lang="en-US" sz="2800">
                <a:solidFill>
                  <a:schemeClr val="tx1"/>
                </a:solidFill>
                <a:latin typeface="Calibri" panose="020F0502020204030204" pitchFamily="34" charset="0"/>
                <a:cs typeface="Calibri" panose="020F0502020204030204" pitchFamily="34" charset="0"/>
              </a:endParaRPr>
            </a:p>
          </p:txBody>
        </p:sp>
        <p:sp>
          <p:nvSpPr>
            <p:cNvPr id="171" name="Line 14">
              <a:extLst>
                <a:ext uri="{FF2B5EF4-FFF2-40B4-BE49-F238E27FC236}">
                  <a16:creationId xmlns:a16="http://schemas.microsoft.com/office/drawing/2014/main" id="{AA62F0F7-1DC5-E44C-B709-29DCA3963C34}"/>
                </a:ext>
              </a:extLst>
            </p:cNvPr>
            <p:cNvSpPr>
              <a:spLocks noChangeShapeType="1"/>
            </p:cNvSpPr>
            <p:nvPr/>
          </p:nvSpPr>
          <p:spPr bwMode="auto">
            <a:xfrm flipV="1">
              <a:off x="6240555" y="2425085"/>
              <a:ext cx="583968" cy="79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2" name="TextBox 171">
              <a:extLst>
                <a:ext uri="{FF2B5EF4-FFF2-40B4-BE49-F238E27FC236}">
                  <a16:creationId xmlns:a16="http://schemas.microsoft.com/office/drawing/2014/main" id="{F9AB358A-9735-7548-A398-360A5EA3024C}"/>
                </a:ext>
              </a:extLst>
            </p:cNvPr>
            <p:cNvSpPr txBox="1"/>
            <p:nvPr/>
          </p:nvSpPr>
          <p:spPr>
            <a:xfrm>
              <a:off x="5878023" y="2214879"/>
              <a:ext cx="837024" cy="191097"/>
            </a:xfrm>
            <a:prstGeom prst="rect">
              <a:avLst/>
            </a:prstGeom>
            <a:noFill/>
            <a:ln>
              <a:noFill/>
            </a:ln>
          </p:spPr>
          <p:txBody>
            <a:bodyPr wrap="none" rtlCol="0">
              <a:spAutoFit/>
            </a:bodyPr>
            <a:lstStyle/>
            <a:p>
              <a:r>
                <a:rPr lang="en-US" sz="1400">
                  <a:solidFill>
                    <a:schemeClr val="tx1"/>
                  </a:solidFill>
                  <a:latin typeface="Calibri" panose="020F0502020204030204" pitchFamily="34" charset="0"/>
                  <a:cs typeface="Calibri" panose="020F0502020204030204" pitchFamily="34" charset="0"/>
                </a:rPr>
                <a:t> Yes (0.2)</a:t>
              </a:r>
              <a:endParaRPr lang="en-US" sz="2800">
                <a:solidFill>
                  <a:schemeClr val="tx1"/>
                </a:solidFill>
                <a:latin typeface="Calibri" panose="020F0502020204030204" pitchFamily="34" charset="0"/>
                <a:cs typeface="Calibri" panose="020F0502020204030204" pitchFamily="34" charset="0"/>
              </a:endParaRPr>
            </a:p>
          </p:txBody>
        </p:sp>
      </p:grpSp>
      <p:sp>
        <p:nvSpPr>
          <p:cNvPr id="173" name="Rectangle 6">
            <a:extLst>
              <a:ext uri="{FF2B5EF4-FFF2-40B4-BE49-F238E27FC236}">
                <a16:creationId xmlns:a16="http://schemas.microsoft.com/office/drawing/2014/main" id="{E96F2EFD-79DE-944B-A12E-6E75AEFD600A}"/>
              </a:ext>
            </a:extLst>
          </p:cNvPr>
          <p:cNvSpPr>
            <a:spLocks noChangeArrowheads="1"/>
          </p:cNvSpPr>
          <p:nvPr/>
        </p:nvSpPr>
        <p:spPr bwMode="auto">
          <a:xfrm>
            <a:off x="5562600" y="2209800"/>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8D9B9206-0F26-DB4D-AE69-8E1A6902A618}"/>
              </a:ext>
            </a:extLst>
          </p:cNvPr>
          <p:cNvSpPr txBox="1"/>
          <p:nvPr/>
        </p:nvSpPr>
        <p:spPr>
          <a:xfrm>
            <a:off x="5888843" y="3273623"/>
            <a:ext cx="109792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1100</a:t>
            </a:r>
            <a:endParaRPr lang="en-US" sz="2800" dirty="0">
              <a:solidFill>
                <a:srgbClr val="C00000"/>
              </a:solidFill>
              <a:latin typeface="Calibri" panose="020F0502020204030204" pitchFamily="34" charset="0"/>
              <a:cs typeface="Calibri" panose="020F0502020204030204" pitchFamily="34" charset="0"/>
            </a:endParaRPr>
          </a:p>
        </p:txBody>
      </p:sp>
      <p:sp>
        <p:nvSpPr>
          <p:cNvPr id="175" name="Isosceles Triangle 102">
            <a:extLst>
              <a:ext uri="{FF2B5EF4-FFF2-40B4-BE49-F238E27FC236}">
                <a16:creationId xmlns:a16="http://schemas.microsoft.com/office/drawing/2014/main" id="{82DE5C0E-6F43-154D-9197-CA8EF0C638DA}"/>
              </a:ext>
            </a:extLst>
          </p:cNvPr>
          <p:cNvSpPr/>
          <p:nvPr/>
        </p:nvSpPr>
        <p:spPr bwMode="auto">
          <a:xfrm rot="16200000">
            <a:off x="5638800" y="3280743"/>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7" name="Isosceles Triangle 102">
            <a:extLst>
              <a:ext uri="{FF2B5EF4-FFF2-40B4-BE49-F238E27FC236}">
                <a16:creationId xmlns:a16="http://schemas.microsoft.com/office/drawing/2014/main" id="{037BCE76-5EE8-BA44-A528-C070E7C30C8D}"/>
              </a:ext>
            </a:extLst>
          </p:cNvPr>
          <p:cNvSpPr/>
          <p:nvPr/>
        </p:nvSpPr>
        <p:spPr bwMode="auto">
          <a:xfrm rot="16200000">
            <a:off x="7014797" y="1791985"/>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9" name="Isosceles Triangle 102">
            <a:extLst>
              <a:ext uri="{FF2B5EF4-FFF2-40B4-BE49-F238E27FC236}">
                <a16:creationId xmlns:a16="http://schemas.microsoft.com/office/drawing/2014/main" id="{5FE90C5D-9245-5049-91F3-BB0C6E0AB0C1}"/>
              </a:ext>
            </a:extLst>
          </p:cNvPr>
          <p:cNvSpPr/>
          <p:nvPr/>
        </p:nvSpPr>
        <p:spPr bwMode="auto">
          <a:xfrm rot="16200000">
            <a:off x="7010400" y="2466602"/>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3AC15B0F-DF85-854B-8B5C-A7020DE07FE2}"/>
              </a:ext>
            </a:extLst>
          </p:cNvPr>
          <p:cNvSpPr txBox="1"/>
          <p:nvPr/>
        </p:nvSpPr>
        <p:spPr>
          <a:xfrm>
            <a:off x="7260443" y="1749623"/>
            <a:ext cx="188820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300 (See part a)</a:t>
            </a:r>
            <a:endParaRPr lang="en-US" sz="2800" dirty="0">
              <a:solidFill>
                <a:srgbClr val="C00000"/>
              </a:solidFill>
              <a:latin typeface="Calibri" panose="020F0502020204030204" pitchFamily="34" charset="0"/>
              <a:cs typeface="Calibri" panose="020F0502020204030204" pitchFamily="34" charset="0"/>
            </a:endParaRPr>
          </a:p>
        </p:txBody>
      </p:sp>
      <p:sp>
        <p:nvSpPr>
          <p:cNvPr id="181" name="Line 13">
            <a:extLst>
              <a:ext uri="{FF2B5EF4-FFF2-40B4-BE49-F238E27FC236}">
                <a16:creationId xmlns:a16="http://schemas.microsoft.com/office/drawing/2014/main" id="{E9A6D539-A166-4A44-8422-3F89A2098B3C}"/>
              </a:ext>
            </a:extLst>
          </p:cNvPr>
          <p:cNvSpPr>
            <a:spLocks noChangeShapeType="1"/>
          </p:cNvSpPr>
          <p:nvPr/>
        </p:nvSpPr>
        <p:spPr bwMode="auto">
          <a:xfrm flipV="1">
            <a:off x="5633100" y="440651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82" name="Line 15">
            <a:extLst>
              <a:ext uri="{FF2B5EF4-FFF2-40B4-BE49-F238E27FC236}">
                <a16:creationId xmlns:a16="http://schemas.microsoft.com/office/drawing/2014/main" id="{DB27657F-B9A5-D04D-B22B-41A286994D9D}"/>
              </a:ext>
            </a:extLst>
          </p:cNvPr>
          <p:cNvSpPr>
            <a:spLocks noChangeShapeType="1"/>
          </p:cNvSpPr>
          <p:nvPr/>
        </p:nvSpPr>
        <p:spPr bwMode="auto">
          <a:xfrm>
            <a:off x="5633100" y="475033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83" name="Line 14">
            <a:extLst>
              <a:ext uri="{FF2B5EF4-FFF2-40B4-BE49-F238E27FC236}">
                <a16:creationId xmlns:a16="http://schemas.microsoft.com/office/drawing/2014/main" id="{168A883B-3682-5F47-A34B-DDA85493E8C1}"/>
              </a:ext>
            </a:extLst>
          </p:cNvPr>
          <p:cNvSpPr>
            <a:spLocks noChangeShapeType="1"/>
          </p:cNvSpPr>
          <p:nvPr/>
        </p:nvSpPr>
        <p:spPr bwMode="auto">
          <a:xfrm flipV="1">
            <a:off x="6428514" y="4406221"/>
            <a:ext cx="548640" cy="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84" name="Line 14">
            <a:extLst>
              <a:ext uri="{FF2B5EF4-FFF2-40B4-BE49-F238E27FC236}">
                <a16:creationId xmlns:a16="http://schemas.microsoft.com/office/drawing/2014/main" id="{B482CB36-2445-264F-8475-C1EF162E5E6E}"/>
              </a:ext>
            </a:extLst>
          </p:cNvPr>
          <p:cNvSpPr>
            <a:spLocks noChangeShapeType="1"/>
          </p:cNvSpPr>
          <p:nvPr/>
        </p:nvSpPr>
        <p:spPr bwMode="auto">
          <a:xfrm flipV="1">
            <a:off x="6435339" y="5080481"/>
            <a:ext cx="548640"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85" name="TextBox 184">
            <a:extLst>
              <a:ext uri="{FF2B5EF4-FFF2-40B4-BE49-F238E27FC236}">
                <a16:creationId xmlns:a16="http://schemas.microsoft.com/office/drawing/2014/main" id="{4DDF40B6-B79B-134B-9D89-055BBD0FCEC6}"/>
              </a:ext>
            </a:extLst>
          </p:cNvPr>
          <p:cNvSpPr txBox="1"/>
          <p:nvPr/>
        </p:nvSpPr>
        <p:spPr>
          <a:xfrm>
            <a:off x="6380653" y="4766846"/>
            <a:ext cx="572593"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B</a:t>
            </a:r>
            <a:endParaRPr lang="en-US" b="1" dirty="0">
              <a:solidFill>
                <a:schemeClr val="tx1"/>
              </a:solidFill>
              <a:latin typeface="Calibri" panose="020F0502020204030204" pitchFamily="34" charset="0"/>
              <a:cs typeface="Calibri" panose="020F0502020204030204" pitchFamily="34" charset="0"/>
            </a:endParaRPr>
          </a:p>
        </p:txBody>
      </p:sp>
      <p:sp>
        <p:nvSpPr>
          <p:cNvPr id="186" name="Oval 16">
            <a:extLst>
              <a:ext uri="{FF2B5EF4-FFF2-40B4-BE49-F238E27FC236}">
                <a16:creationId xmlns:a16="http://schemas.microsoft.com/office/drawing/2014/main" id="{3CD9FCAC-1DAF-6740-84D1-9C9460ACFF19}"/>
              </a:ext>
            </a:extLst>
          </p:cNvPr>
          <p:cNvSpPr>
            <a:spLocks noChangeArrowheads="1"/>
          </p:cNvSpPr>
          <p:nvPr/>
        </p:nvSpPr>
        <p:spPr bwMode="auto">
          <a:xfrm>
            <a:off x="4088379" y="5219373"/>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88" name="Group 187">
            <a:extLst>
              <a:ext uri="{FF2B5EF4-FFF2-40B4-BE49-F238E27FC236}">
                <a16:creationId xmlns:a16="http://schemas.microsoft.com/office/drawing/2014/main" id="{1FE39A1D-D766-ED46-A59C-D53FE797AACF}"/>
              </a:ext>
            </a:extLst>
          </p:cNvPr>
          <p:cNvGrpSpPr/>
          <p:nvPr/>
        </p:nvGrpSpPr>
        <p:grpSpPr>
          <a:xfrm>
            <a:off x="4242931" y="4758518"/>
            <a:ext cx="1674248" cy="1116193"/>
            <a:chOff x="5438317" y="1732839"/>
            <a:chExt cx="1674248" cy="693038"/>
          </a:xfrm>
        </p:grpSpPr>
        <p:sp>
          <p:nvSpPr>
            <p:cNvPr id="189" name="Line 13">
              <a:extLst>
                <a:ext uri="{FF2B5EF4-FFF2-40B4-BE49-F238E27FC236}">
                  <a16:creationId xmlns:a16="http://schemas.microsoft.com/office/drawing/2014/main" id="{9E08CDA2-F7DA-1F4A-A645-A8D375819B4E}"/>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90" name="Line 15">
              <a:extLst>
                <a:ext uri="{FF2B5EF4-FFF2-40B4-BE49-F238E27FC236}">
                  <a16:creationId xmlns:a16="http://schemas.microsoft.com/office/drawing/2014/main" id="{72CB548D-89AC-1340-9569-2B2DA278437B}"/>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91" name="Line 14">
              <a:extLst>
                <a:ext uri="{FF2B5EF4-FFF2-40B4-BE49-F238E27FC236}">
                  <a16:creationId xmlns:a16="http://schemas.microsoft.com/office/drawing/2014/main" id="{25DC0700-0D92-8B4E-B266-986407A138FD}"/>
                </a:ext>
              </a:extLst>
            </p:cNvPr>
            <p:cNvSpPr>
              <a:spLocks noChangeShapeType="1"/>
            </p:cNvSpPr>
            <p:nvPr/>
          </p:nvSpPr>
          <p:spPr bwMode="auto">
            <a:xfrm flipV="1">
              <a:off x="6233731" y="1732839"/>
              <a:ext cx="533736" cy="510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92" name="TextBox 191">
              <a:extLst>
                <a:ext uri="{FF2B5EF4-FFF2-40B4-BE49-F238E27FC236}">
                  <a16:creationId xmlns:a16="http://schemas.microsoft.com/office/drawing/2014/main" id="{69566AD8-0ABF-3546-96CD-CF6033F947BE}"/>
                </a:ext>
              </a:extLst>
            </p:cNvPr>
            <p:cNvSpPr txBox="1"/>
            <p:nvPr/>
          </p:nvSpPr>
          <p:spPr>
            <a:xfrm>
              <a:off x="5914319" y="1761463"/>
              <a:ext cx="1198246" cy="191097"/>
            </a:xfrm>
            <a:prstGeom prst="rect">
              <a:avLst/>
            </a:prstGeom>
            <a:noFill/>
            <a:ln>
              <a:noFill/>
            </a:ln>
          </p:spPr>
          <p:txBody>
            <a:bodyPr wrap="square" rtlCol="0">
              <a:spAutoFit/>
            </a:bodyPr>
            <a:lstStyle/>
            <a:p>
              <a:r>
                <a:rPr lang="en-US" sz="1400">
                  <a:solidFill>
                    <a:schemeClr val="tx1"/>
                  </a:solidFill>
                  <a:latin typeface="Calibri" panose="020F0502020204030204" pitchFamily="34" charset="0"/>
                  <a:cs typeface="Calibri" panose="020F0502020204030204" pitchFamily="34" charset="0"/>
                </a:rPr>
                <a:t>No (0.8)</a:t>
              </a:r>
              <a:endParaRPr lang="en-US" sz="2800">
                <a:solidFill>
                  <a:schemeClr val="tx1"/>
                </a:solidFill>
                <a:latin typeface="Calibri" panose="020F0502020204030204" pitchFamily="34" charset="0"/>
                <a:cs typeface="Calibri" panose="020F0502020204030204" pitchFamily="34" charset="0"/>
              </a:endParaRPr>
            </a:p>
          </p:txBody>
        </p:sp>
        <p:sp>
          <p:nvSpPr>
            <p:cNvPr id="193" name="Line 14">
              <a:extLst>
                <a:ext uri="{FF2B5EF4-FFF2-40B4-BE49-F238E27FC236}">
                  <a16:creationId xmlns:a16="http://schemas.microsoft.com/office/drawing/2014/main" id="{8C90A1D1-CDC3-904D-AEF0-4A9A33D64ED0}"/>
                </a:ext>
              </a:extLst>
            </p:cNvPr>
            <p:cNvSpPr>
              <a:spLocks noChangeShapeType="1"/>
            </p:cNvSpPr>
            <p:nvPr/>
          </p:nvSpPr>
          <p:spPr bwMode="auto">
            <a:xfrm flipV="1">
              <a:off x="6240555" y="2425085"/>
              <a:ext cx="583968" cy="79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94" name="TextBox 193">
              <a:extLst>
                <a:ext uri="{FF2B5EF4-FFF2-40B4-BE49-F238E27FC236}">
                  <a16:creationId xmlns:a16="http://schemas.microsoft.com/office/drawing/2014/main" id="{DEE4CBBE-2CFC-C143-BCFB-62E4A0641C76}"/>
                </a:ext>
              </a:extLst>
            </p:cNvPr>
            <p:cNvSpPr txBox="1"/>
            <p:nvPr/>
          </p:nvSpPr>
          <p:spPr>
            <a:xfrm>
              <a:off x="5878023" y="2214879"/>
              <a:ext cx="837024" cy="191097"/>
            </a:xfrm>
            <a:prstGeom prst="rect">
              <a:avLst/>
            </a:prstGeom>
            <a:noFill/>
            <a:ln>
              <a:noFill/>
            </a:ln>
          </p:spPr>
          <p:txBody>
            <a:bodyPr wrap="none" rtlCol="0">
              <a:spAutoFit/>
            </a:bodyPr>
            <a:lstStyle/>
            <a:p>
              <a:r>
                <a:rPr lang="en-US" sz="1400">
                  <a:solidFill>
                    <a:schemeClr val="tx1"/>
                  </a:solidFill>
                  <a:latin typeface="Calibri" panose="020F0502020204030204" pitchFamily="34" charset="0"/>
                  <a:cs typeface="Calibri" panose="020F0502020204030204" pitchFamily="34" charset="0"/>
                </a:rPr>
                <a:t> Yes (0.2)</a:t>
              </a:r>
              <a:endParaRPr lang="en-US" sz="2800">
                <a:solidFill>
                  <a:schemeClr val="tx1"/>
                </a:solidFill>
                <a:latin typeface="Calibri" panose="020F0502020204030204" pitchFamily="34" charset="0"/>
                <a:cs typeface="Calibri" panose="020F0502020204030204" pitchFamily="34" charset="0"/>
              </a:endParaRPr>
            </a:p>
          </p:txBody>
        </p:sp>
      </p:grpSp>
      <p:sp>
        <p:nvSpPr>
          <p:cNvPr id="195" name="Rectangle 6">
            <a:extLst>
              <a:ext uri="{FF2B5EF4-FFF2-40B4-BE49-F238E27FC236}">
                <a16:creationId xmlns:a16="http://schemas.microsoft.com/office/drawing/2014/main" id="{0B0E4384-2427-D148-9A6B-6DB84CD6F0F9}"/>
              </a:ext>
            </a:extLst>
          </p:cNvPr>
          <p:cNvSpPr>
            <a:spLocks noChangeArrowheads="1"/>
          </p:cNvSpPr>
          <p:nvPr/>
        </p:nvSpPr>
        <p:spPr bwMode="auto">
          <a:xfrm>
            <a:off x="5536179" y="4685973"/>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96" name="TextBox 195">
            <a:extLst>
              <a:ext uri="{FF2B5EF4-FFF2-40B4-BE49-F238E27FC236}">
                <a16:creationId xmlns:a16="http://schemas.microsoft.com/office/drawing/2014/main" id="{D910923E-4E2F-2440-9DF5-2505D4331606}"/>
              </a:ext>
            </a:extLst>
          </p:cNvPr>
          <p:cNvSpPr txBox="1"/>
          <p:nvPr/>
        </p:nvSpPr>
        <p:spPr>
          <a:xfrm>
            <a:off x="5862422" y="5749796"/>
            <a:ext cx="109792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1200</a:t>
            </a:r>
            <a:endParaRPr lang="en-US" sz="2800" dirty="0">
              <a:solidFill>
                <a:srgbClr val="C00000"/>
              </a:solidFill>
              <a:latin typeface="Calibri" panose="020F0502020204030204" pitchFamily="34" charset="0"/>
              <a:cs typeface="Calibri" panose="020F0502020204030204" pitchFamily="34" charset="0"/>
            </a:endParaRPr>
          </a:p>
        </p:txBody>
      </p:sp>
      <p:sp>
        <p:nvSpPr>
          <p:cNvPr id="197" name="Isosceles Triangle 102">
            <a:extLst>
              <a:ext uri="{FF2B5EF4-FFF2-40B4-BE49-F238E27FC236}">
                <a16:creationId xmlns:a16="http://schemas.microsoft.com/office/drawing/2014/main" id="{83639D6F-D328-624B-9688-E99EAF044E4F}"/>
              </a:ext>
            </a:extLst>
          </p:cNvPr>
          <p:cNvSpPr/>
          <p:nvPr/>
        </p:nvSpPr>
        <p:spPr bwMode="auto">
          <a:xfrm rot="16200000">
            <a:off x="5612379" y="5756916"/>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8" name="Isosceles Triangle 102">
            <a:extLst>
              <a:ext uri="{FF2B5EF4-FFF2-40B4-BE49-F238E27FC236}">
                <a16:creationId xmlns:a16="http://schemas.microsoft.com/office/drawing/2014/main" id="{CB0CC342-5FB3-4847-9AD2-75731BF64F05}"/>
              </a:ext>
            </a:extLst>
          </p:cNvPr>
          <p:cNvSpPr/>
          <p:nvPr/>
        </p:nvSpPr>
        <p:spPr bwMode="auto">
          <a:xfrm rot="16200000">
            <a:off x="6988376" y="4268158"/>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0" name="Isosceles Triangle 102">
            <a:extLst>
              <a:ext uri="{FF2B5EF4-FFF2-40B4-BE49-F238E27FC236}">
                <a16:creationId xmlns:a16="http://schemas.microsoft.com/office/drawing/2014/main" id="{82F2AF74-1A18-4844-944E-66EC3C2D7896}"/>
              </a:ext>
            </a:extLst>
          </p:cNvPr>
          <p:cNvSpPr/>
          <p:nvPr/>
        </p:nvSpPr>
        <p:spPr bwMode="auto">
          <a:xfrm rot="16200000">
            <a:off x="6983979" y="4942775"/>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2" name="TextBox 201">
            <a:extLst>
              <a:ext uri="{FF2B5EF4-FFF2-40B4-BE49-F238E27FC236}">
                <a16:creationId xmlns:a16="http://schemas.microsoft.com/office/drawing/2014/main" id="{91FE8EBF-75A2-1F40-922A-DBEEC9AE839D}"/>
              </a:ext>
            </a:extLst>
          </p:cNvPr>
          <p:cNvSpPr txBox="1"/>
          <p:nvPr/>
        </p:nvSpPr>
        <p:spPr>
          <a:xfrm>
            <a:off x="4876800" y="1905000"/>
            <a:ext cx="3398054"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E[TC] = min (300, 340) = 300</a:t>
            </a:r>
            <a:endParaRPr lang="en-US" sz="1400" b="1" dirty="0">
              <a:solidFill>
                <a:srgbClr val="C00000"/>
              </a:solidFill>
              <a:latin typeface="Calibri" panose="020F0502020204030204" pitchFamily="34" charset="0"/>
              <a:cs typeface="Calibri" panose="020F0502020204030204" pitchFamily="34" charset="0"/>
            </a:endParaRPr>
          </a:p>
        </p:txBody>
      </p:sp>
      <p:sp>
        <p:nvSpPr>
          <p:cNvPr id="203" name="TextBox 202">
            <a:extLst>
              <a:ext uri="{FF2B5EF4-FFF2-40B4-BE49-F238E27FC236}">
                <a16:creationId xmlns:a16="http://schemas.microsoft.com/office/drawing/2014/main" id="{0E3827E9-3427-4E46-87D7-C530FADBA067}"/>
              </a:ext>
            </a:extLst>
          </p:cNvPr>
          <p:cNvSpPr txBox="1"/>
          <p:nvPr/>
        </p:nvSpPr>
        <p:spPr>
          <a:xfrm>
            <a:off x="4737369" y="4395272"/>
            <a:ext cx="3398054"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E[TC] =min (400,440) = 400 </a:t>
            </a:r>
            <a:endParaRPr lang="en-US" sz="1400" b="1" dirty="0">
              <a:solidFill>
                <a:srgbClr val="C00000"/>
              </a:solidFill>
              <a:latin typeface="Calibri" panose="020F0502020204030204" pitchFamily="34" charset="0"/>
              <a:cs typeface="Calibri" panose="020F0502020204030204" pitchFamily="34" charset="0"/>
            </a:endParaRPr>
          </a:p>
        </p:txBody>
      </p:sp>
      <p:sp>
        <p:nvSpPr>
          <p:cNvPr id="204" name="TextBox 203">
            <a:extLst>
              <a:ext uri="{FF2B5EF4-FFF2-40B4-BE49-F238E27FC236}">
                <a16:creationId xmlns:a16="http://schemas.microsoft.com/office/drawing/2014/main" id="{A5AB1D52-C1F0-6B45-A22C-F20F6F659120}"/>
              </a:ext>
            </a:extLst>
          </p:cNvPr>
          <p:cNvSpPr txBox="1"/>
          <p:nvPr/>
        </p:nvSpPr>
        <p:spPr>
          <a:xfrm>
            <a:off x="204447" y="3226456"/>
            <a:ext cx="4672353" cy="523220"/>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E[TC] = min (280,272)=272 </a:t>
            </a:r>
            <a:r>
              <a:rPr lang="en-US" sz="1400" dirty="0">
                <a:solidFill>
                  <a:srgbClr val="C00000"/>
                </a:solidFill>
                <a:latin typeface="Calibri" panose="020F0502020204030204" pitchFamily="34" charset="0"/>
                <a:cs typeface="Calibri" panose="020F0502020204030204" pitchFamily="34" charset="0"/>
                <a:sym typeface="Wingdings" pitchFamily="2" charset="2"/>
              </a:rPr>
              <a:t> </a:t>
            </a:r>
            <a:r>
              <a:rPr lang="en-US" sz="1400" b="1" u="sng" dirty="0">
                <a:solidFill>
                  <a:srgbClr val="00B050"/>
                </a:solidFill>
                <a:latin typeface="Calibri" panose="020F0502020204030204" pitchFamily="34" charset="0"/>
                <a:cs typeface="Calibri" panose="020F0502020204030204" pitchFamily="34" charset="0"/>
                <a:sym typeface="Wingdings" pitchFamily="2" charset="2"/>
              </a:rPr>
              <a:t>Answer: </a:t>
            </a:r>
            <a:br>
              <a:rPr lang="en-US" sz="1400" b="1" dirty="0">
                <a:solidFill>
                  <a:srgbClr val="00B050"/>
                </a:solidFill>
                <a:latin typeface="Calibri" panose="020F0502020204030204" pitchFamily="34" charset="0"/>
                <a:cs typeface="Calibri" panose="020F0502020204030204" pitchFamily="34" charset="0"/>
                <a:sym typeface="Wingdings" pitchFamily="2" charset="2"/>
              </a:rPr>
            </a:br>
            <a:r>
              <a:rPr lang="en-US" sz="1400" b="1" dirty="0">
                <a:solidFill>
                  <a:srgbClr val="00B050"/>
                </a:solidFill>
                <a:latin typeface="Calibri" panose="020F0502020204030204" pitchFamily="34" charset="0"/>
                <a:cs typeface="Calibri" panose="020F0502020204030204" pitchFamily="34" charset="0"/>
                <a:sym typeface="Wingdings" pitchFamily="2" charset="2"/>
              </a:rPr>
              <a:t>		       year 1: B, Year 2: A</a:t>
            </a:r>
            <a:endParaRPr lang="en-US" sz="1400" b="1" dirty="0">
              <a:solidFill>
                <a:srgbClr val="00B050"/>
              </a:solidFill>
              <a:latin typeface="Calibri" panose="020F0502020204030204" pitchFamily="34" charset="0"/>
              <a:cs typeface="Calibri" panose="020F0502020204030204" pitchFamily="34" charset="0"/>
            </a:endParaRPr>
          </a:p>
        </p:txBody>
      </p:sp>
      <p:sp>
        <p:nvSpPr>
          <p:cNvPr id="205" name="TextBox 204">
            <a:extLst>
              <a:ext uri="{FF2B5EF4-FFF2-40B4-BE49-F238E27FC236}">
                <a16:creationId xmlns:a16="http://schemas.microsoft.com/office/drawing/2014/main" id="{E94ABA4D-DC7F-1F47-B847-5DF8D59FD0DB}"/>
              </a:ext>
            </a:extLst>
          </p:cNvPr>
          <p:cNvSpPr txBox="1"/>
          <p:nvPr/>
        </p:nvSpPr>
        <p:spPr>
          <a:xfrm>
            <a:off x="7239000" y="2467589"/>
            <a:ext cx="188820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340 (See part a)</a:t>
            </a:r>
            <a:endParaRPr lang="en-US" sz="2800" dirty="0">
              <a:solidFill>
                <a:srgbClr val="C00000"/>
              </a:solidFill>
              <a:latin typeface="Calibri" panose="020F0502020204030204" pitchFamily="34" charset="0"/>
              <a:cs typeface="Calibri" panose="020F0502020204030204" pitchFamily="34" charset="0"/>
            </a:endParaRPr>
          </a:p>
        </p:txBody>
      </p:sp>
      <p:sp>
        <p:nvSpPr>
          <p:cNvPr id="206" name="TextBox 205">
            <a:extLst>
              <a:ext uri="{FF2B5EF4-FFF2-40B4-BE49-F238E27FC236}">
                <a16:creationId xmlns:a16="http://schemas.microsoft.com/office/drawing/2014/main" id="{E3D4099E-7FE5-C84B-9671-59FC015FA1A8}"/>
              </a:ext>
            </a:extLst>
          </p:cNvPr>
          <p:cNvSpPr txBox="1"/>
          <p:nvPr/>
        </p:nvSpPr>
        <p:spPr>
          <a:xfrm>
            <a:off x="7256463" y="4240541"/>
            <a:ext cx="188820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400 (See part a)</a:t>
            </a:r>
            <a:endParaRPr lang="en-US" sz="2800" dirty="0">
              <a:solidFill>
                <a:srgbClr val="C00000"/>
              </a:solidFill>
              <a:latin typeface="Calibri" panose="020F0502020204030204" pitchFamily="34" charset="0"/>
              <a:cs typeface="Calibri" panose="020F0502020204030204" pitchFamily="34" charset="0"/>
            </a:endParaRPr>
          </a:p>
        </p:txBody>
      </p:sp>
      <p:sp>
        <p:nvSpPr>
          <p:cNvPr id="207" name="TextBox 206">
            <a:extLst>
              <a:ext uri="{FF2B5EF4-FFF2-40B4-BE49-F238E27FC236}">
                <a16:creationId xmlns:a16="http://schemas.microsoft.com/office/drawing/2014/main" id="{75B88295-834C-E549-8480-CFA3E9C7A090}"/>
              </a:ext>
            </a:extLst>
          </p:cNvPr>
          <p:cNvSpPr txBox="1"/>
          <p:nvPr/>
        </p:nvSpPr>
        <p:spPr>
          <a:xfrm>
            <a:off x="7235020" y="4958507"/>
            <a:ext cx="188820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440 (See part a)</a:t>
            </a:r>
            <a:endParaRPr lang="en-US" sz="2800" dirty="0">
              <a:solidFill>
                <a:srgbClr val="C00000"/>
              </a:solidFill>
              <a:latin typeface="Calibri" panose="020F0502020204030204" pitchFamily="34" charset="0"/>
              <a:cs typeface="Calibri" panose="020F0502020204030204" pitchFamily="34" charset="0"/>
            </a:endParaRPr>
          </a:p>
        </p:txBody>
      </p:sp>
      <p:sp>
        <p:nvSpPr>
          <p:cNvPr id="80" name="TextBox 79">
            <a:extLst>
              <a:ext uri="{FF2B5EF4-FFF2-40B4-BE49-F238E27FC236}">
                <a16:creationId xmlns:a16="http://schemas.microsoft.com/office/drawing/2014/main" id="{1BC2A6FB-EE58-184D-9AF0-F07A9E45D405}"/>
              </a:ext>
            </a:extLst>
          </p:cNvPr>
          <p:cNvSpPr txBox="1"/>
          <p:nvPr/>
        </p:nvSpPr>
        <p:spPr>
          <a:xfrm>
            <a:off x="1676400" y="2362200"/>
            <a:ext cx="1139931"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Vaccine A</a:t>
            </a:r>
            <a:endParaRPr lang="en-US" b="1" dirty="0">
              <a:solidFill>
                <a:schemeClr val="tx1"/>
              </a:solidFill>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D92047C6-F103-A24C-B6ED-ED7C0CE2EA0A}"/>
              </a:ext>
            </a:extLst>
          </p:cNvPr>
          <p:cNvSpPr txBox="1"/>
          <p:nvPr/>
        </p:nvSpPr>
        <p:spPr>
          <a:xfrm>
            <a:off x="1600200" y="4343400"/>
            <a:ext cx="1066800" cy="338554"/>
          </a:xfrm>
          <a:prstGeom prst="rect">
            <a:avLst/>
          </a:prstGeom>
          <a:noFill/>
          <a:ln>
            <a:noFill/>
          </a:ln>
        </p:spPr>
        <p:txBody>
          <a:bodyPr wrap="square" rtlCol="0">
            <a:spAutoFit/>
          </a:bodyPr>
          <a:lstStyle/>
          <a:p>
            <a:r>
              <a:rPr lang="en-US" sz="1600" b="1" dirty="0">
                <a:solidFill>
                  <a:srgbClr val="00B050"/>
                </a:solidFill>
                <a:latin typeface="Calibri" panose="020F0502020204030204" pitchFamily="34" charset="0"/>
                <a:cs typeface="Calibri" panose="020F0502020204030204" pitchFamily="34" charset="0"/>
              </a:rPr>
              <a:t>Vaccine B</a:t>
            </a:r>
            <a:endParaRPr lang="en-US" b="1" dirty="0">
              <a:solidFill>
                <a:srgbClr val="00B050"/>
              </a:solidFill>
              <a:latin typeface="Calibri" panose="020F050202020403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A8E7F1DC-C94F-4E43-8C52-DBB492F4066F}"/>
              </a:ext>
            </a:extLst>
          </p:cNvPr>
          <p:cNvSpPr txBox="1"/>
          <p:nvPr/>
        </p:nvSpPr>
        <p:spPr>
          <a:xfrm>
            <a:off x="3810000" y="2209800"/>
            <a:ext cx="1121525" cy="584775"/>
          </a:xfrm>
          <a:prstGeom prst="rect">
            <a:avLst/>
          </a:prstGeom>
          <a:noFill/>
        </p:spPr>
        <p:txBody>
          <a:bodyPr wrap="none" rtlCol="0">
            <a:spAutoFit/>
          </a:bodyPr>
          <a:lstStyle/>
          <a:p>
            <a:r>
              <a:rPr lang="en-US" sz="1600" b="1" dirty="0">
                <a:solidFill>
                  <a:schemeClr val="tx1"/>
                </a:solidFill>
                <a:latin typeface="Calibri" panose="020F0502020204030204" pitchFamily="34" charset="0"/>
                <a:cs typeface="Calibri" panose="020F0502020204030204" pitchFamily="34" charset="0"/>
              </a:rPr>
              <a:t>Contracted</a:t>
            </a:r>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infection?</a:t>
            </a:r>
            <a:endParaRPr lang="en-US" b="1" dirty="0">
              <a:solidFill>
                <a:schemeClr val="tx1"/>
              </a:solidFill>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E6FCC13A-6F0D-3C49-92CC-2C623E272AAE}"/>
              </a:ext>
            </a:extLst>
          </p:cNvPr>
          <p:cNvSpPr txBox="1"/>
          <p:nvPr/>
        </p:nvSpPr>
        <p:spPr>
          <a:xfrm>
            <a:off x="3881254" y="4662131"/>
            <a:ext cx="1121525" cy="584775"/>
          </a:xfrm>
          <a:prstGeom prst="rect">
            <a:avLst/>
          </a:prstGeom>
          <a:noFill/>
        </p:spPr>
        <p:txBody>
          <a:bodyPr wrap="none" rtlCol="0">
            <a:spAutoFit/>
          </a:bodyPr>
          <a:lstStyle/>
          <a:p>
            <a:r>
              <a:rPr lang="en-US" sz="1600" b="1" dirty="0">
                <a:solidFill>
                  <a:schemeClr val="tx1"/>
                </a:solidFill>
                <a:latin typeface="Calibri" panose="020F0502020204030204" pitchFamily="34" charset="0"/>
                <a:cs typeface="Calibri" panose="020F0502020204030204" pitchFamily="34" charset="0"/>
              </a:rPr>
              <a:t>Contracted</a:t>
            </a:r>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infection?</a:t>
            </a:r>
            <a:endParaRPr lang="en-US"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6220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Healthcare and Risk Modeling: c), d)</a:t>
            </a:r>
          </a:p>
        </p:txBody>
      </p:sp>
      <p:sp>
        <p:nvSpPr>
          <p:cNvPr id="80" name="Rectangle 79">
            <a:extLst>
              <a:ext uri="{FF2B5EF4-FFF2-40B4-BE49-F238E27FC236}">
                <a16:creationId xmlns:a16="http://schemas.microsoft.com/office/drawing/2014/main" id="{3D044BA4-FA8A-4C4B-BD30-A1B5842C11EB}"/>
              </a:ext>
            </a:extLst>
          </p:cNvPr>
          <p:cNvSpPr/>
          <p:nvPr/>
        </p:nvSpPr>
        <p:spPr>
          <a:xfrm>
            <a:off x="152400" y="609600"/>
            <a:ext cx="8763000" cy="3673378"/>
          </a:xfrm>
          <a:prstGeom prst="rect">
            <a:avLst/>
          </a:prstGeom>
        </p:spPr>
        <p:txBody>
          <a:bodyPr wrap="square">
            <a:spAutoFit/>
          </a:bodyPr>
          <a:lstStyle/>
          <a:p>
            <a:pPr marL="342900" marR="0" lvl="0" indent="-342900" algn="just">
              <a:lnSpc>
                <a:spcPct val="106000"/>
              </a:lnSpc>
              <a:spcBef>
                <a:spcPts val="0"/>
              </a:spcBef>
              <a:spcAft>
                <a:spcPts val="600"/>
              </a:spcAft>
              <a:buFont typeface="+mj-lt"/>
              <a:buAutoNum type="alphaLcParenR" startAt="3"/>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startAt="3"/>
            </a:pPr>
            <a:r>
              <a:rPr lang="en-US" sz="1800" dirty="0">
                <a:latin typeface="Calibri" panose="020F0502020204030204" pitchFamily="34" charset="0"/>
                <a:ea typeface="Calibri" panose="020F0502020204030204" pitchFamily="34" charset="0"/>
                <a:cs typeface="Calibri" panose="020F0502020204030204" pitchFamily="34" charset="0"/>
              </a:rPr>
              <a:t>If there are 100 employees with a one-year contract and 100 employees with a two-year contract, what is the minimum expected total cost of vaccinating all 200 employees?</a:t>
            </a:r>
          </a:p>
          <a:p>
            <a:pPr algn="just">
              <a:lnSpc>
                <a:spcPct val="106000"/>
              </a:lnSpc>
              <a:spcBef>
                <a:spcPts val="0"/>
              </a:spcBef>
              <a:spcAft>
                <a:spcPts val="600"/>
              </a:spcAft>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	 </a:t>
            </a:r>
          </a:p>
          <a:p>
            <a:pPr marL="342900" marR="0" lvl="0" indent="-342900" algn="just">
              <a:lnSpc>
                <a:spcPct val="106000"/>
              </a:lnSpc>
              <a:spcBef>
                <a:spcPts val="0"/>
              </a:spcBef>
              <a:spcAft>
                <a:spcPts val="600"/>
              </a:spcAft>
              <a:buFont typeface="+mj-lt"/>
              <a:buAutoNum type="alphaLcParenR" startAt="3"/>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startAt="4"/>
            </a:pPr>
            <a:r>
              <a:rPr lang="en-US" sz="1800" dirty="0">
                <a:latin typeface="Calibri" panose="020F0502020204030204" pitchFamily="34" charset="0"/>
                <a:ea typeface="Calibri" panose="020F0502020204030204" pitchFamily="34" charset="0"/>
                <a:cs typeface="Calibri" panose="020F0502020204030204" pitchFamily="34" charset="0"/>
              </a:rPr>
              <a:t>If you are now told that you may use up to 102% of the cost you computed in part c) what will be your recommendation? How would that affect the number of people vaccinated with vaccine A vs B? How many cases of the disease does this prevent? Your answer should include justification for the objective function it would optimize.</a:t>
            </a:r>
          </a:p>
          <a:p>
            <a:pPr marL="342900" marR="0" lvl="0" indent="-342900" algn="just">
              <a:lnSpc>
                <a:spcPct val="106000"/>
              </a:lnSpc>
              <a:spcBef>
                <a:spcPts val="0"/>
              </a:spcBef>
              <a:spcAft>
                <a:spcPts val="600"/>
              </a:spcAft>
              <a:buFont typeface="+mj-lt"/>
              <a:buAutoNum type="alphaLcParenR" startAt="4"/>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startAt="4"/>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53859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ANSWERNOWTEXT" val="Answer Now"/>
  <p:tag name="RESPTABLESTYLE" val="-1"/>
  <p:tag name="ALLOWDUPLICATES" val="False"/>
  <p:tag name="AUTOADVANCE" val="False"/>
  <p:tag name="STDCHART" val="1"/>
  <p:tag name="BUBBLENAMEVISIBLE" val="True"/>
  <p:tag name="DEFAULTNUMTEAMS" val="5"/>
  <p:tag name="CUSTOMCELLBACKCOLOR2" val="-13395457"/>
  <p:tag name="DISPLAYNAME" val="True"/>
  <p:tag name="GRIDROTATIONINTERVAL" val="2"/>
  <p:tag name="POLLINGCYCLE" val="2"/>
  <p:tag name="INCLUDENONRESPONDERS" val="False"/>
  <p:tag name="ALLOWUSERFEEDBACK" val="True"/>
  <p:tag name="REALTIMEBACKUPPATH" val="(None)"/>
  <p:tag name="FIBDISPLAYKEYWORDS" val="True"/>
  <p:tag name="USESECONDARYMONITOR" val="True"/>
  <p:tag name="RESPCOUNTERSTYLE" val="-1"/>
  <p:tag name="NUMRESPONSES" val="1"/>
  <p:tag name="REVIEWONLY" val="False"/>
  <p:tag name="TEAMSINLEADERBOARD" val="5"/>
  <p:tag name="BUBBLEGROUPING" val="3"/>
  <p:tag name="CUSTOMCELLBACKCOLOR3" val="-268652"/>
  <p:tag name="DISPLAYDEVICEID" val="True"/>
  <p:tag name="GRIDPOSITION" val="1"/>
  <p:tag name="MULTIRESPDIVISOR" val="1"/>
  <p:tag name="INCORRECTPOINTVALUE" val="0"/>
  <p:tag name="CHARTSCALE" val="True"/>
  <p:tag name="TPVERSION" val="2008"/>
  <p:tag name="ANSWERNOWSTYLE" val="-1"/>
  <p:tag name="INPUTSOURCE" val="1"/>
  <p:tag name="ROTATIONINTERVAL" val="2"/>
  <p:tag name="BUBBLESIZEVISIBLE" val="True"/>
  <p:tag name="CUSTOMCELLBACKCOLOR1" val="-657956"/>
  <p:tag name="CHARTLABELS" val="0"/>
  <p:tag name="CORRECTPOINTVALUE" val="100"/>
  <p:tag name="FIBDISPLAYRESULTS" val="True"/>
  <p:tag name="SHOWBARVISIBLE" val="True"/>
  <p:tag name="COUNTDOWNSECONDS" val="10"/>
  <p:tag name="AUTOUPDATEALIASES" val="True"/>
  <p:tag name="CUSTOMGRIDBACKCOLOR" val="-2830136"/>
  <p:tag name="DISPLAYDEVICENUMBER" val="True"/>
  <p:tag name="RESETCHARTS" val="True"/>
  <p:tag name="ZEROBASED" val="False"/>
  <p:tag name="BACKUPSESSIONS" val="True"/>
  <p:tag name="MAXRESPONDERS" val="5"/>
  <p:tag name="PARTLISTDEFAULT" val="0"/>
  <p:tag name="FIBNUMRESULTS" val="5"/>
  <p:tag name="RESPCOUNTERFORMAT" val="0"/>
  <p:tag name="BUBBLEVALUEFORMAT" val="0.0"/>
  <p:tag name="AUTOADJUSTPARTRANGE" val="True"/>
  <p:tag name="BACKUPMAINTENANCE" val="7"/>
  <p:tag name="CUSTOMCELLBACKCOLOR4" val="-8355712"/>
  <p:tag name="REALTIMEBACKUP" val="False"/>
  <p:tag name="CHARTVALUEFORMAT" val="0%"/>
  <p:tag name="CHARTCOLORS" val="0"/>
  <p:tag name="COUNTDOWNSTYLE" val="-1"/>
  <p:tag name="INCLUDEPPT" val="True"/>
  <p:tag name="CUSTOMCELLFORECOLOR" val="-16777216"/>
  <p:tag name="PARTICIPANTSINLEADERBOARD" val="5"/>
  <p:tag name="BULLETTYPE" val="3"/>
  <p:tag name="FIBINCLUDEOTHER" val="True"/>
  <p:tag name="DELIMITERS" val="3.1"/>
  <p:tag name="POWERPOINTVERSION" val="12.0"/>
  <p:tag name="ADVANCEDSETTINGSVIEW" val="True"/>
  <p:tag name="AUTOSIZEGRID" val="False"/>
  <p:tag name="USESCHEMECOLORS" val="False"/>
  <p:tag name="GRIDOPACITY" val="100"/>
  <p:tag name="GRIDSIZE" val="{Width=1024, Height=738}"/>
</p:tagLst>
</file>

<file path=ppt/theme/theme1.xml><?xml version="1.0" encoding="utf-8"?>
<a:theme xmlns:a="http://schemas.openxmlformats.org/drawingml/2006/main" name="2_presentation template_white">
  <a:themeElements>
    <a:clrScheme name="Custom 2">
      <a:dk1>
        <a:srgbClr val="081F5B"/>
      </a:dk1>
      <a:lt1>
        <a:srgbClr val="FFFFFF"/>
      </a:lt1>
      <a:dk2>
        <a:srgbClr val="081F5B"/>
      </a:dk2>
      <a:lt2>
        <a:srgbClr val="B8AB9E"/>
      </a:lt2>
      <a:accent1>
        <a:srgbClr val="D64B00"/>
      </a:accent1>
      <a:accent2>
        <a:srgbClr val="103FB9"/>
      </a:accent2>
      <a:accent3>
        <a:srgbClr val="FFFFFF"/>
      </a:accent3>
      <a:accent4>
        <a:srgbClr val="06194C"/>
      </a:accent4>
      <a:accent5>
        <a:srgbClr val="FFCAAD"/>
      </a:accent5>
      <a:accent6>
        <a:srgbClr val="D29E0D"/>
      </a:accent6>
      <a:hlink>
        <a:srgbClr val="B8AB9E"/>
      </a:hlink>
      <a:folHlink>
        <a:srgbClr val="BF3119"/>
      </a:folHlink>
    </a:clrScheme>
    <a:fontScheme name="Cabinnn">
      <a:majorFont>
        <a:latin typeface="Cabin"/>
        <a:ea typeface=""/>
        <a:cs typeface=""/>
      </a:majorFont>
      <a:minorFont>
        <a:latin typeface="Cab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81F5B"/>
            </a:solidFill>
            <a:effectLst/>
            <a:latin typeface="NewsGoth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81F5B"/>
            </a:solidFill>
            <a:effectLst/>
            <a:latin typeface="NewsGoth BT" pitchFamily="34" charset="0"/>
          </a:defRPr>
        </a:defPPr>
      </a:lstStyle>
    </a:lnDef>
  </a:objectDefaults>
  <a:extraClrSchemeLst>
    <a:extraClrScheme>
      <a:clrScheme name="presentation template_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template_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template_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template_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template_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template_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 template_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 template_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 template_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 template_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 template_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 template_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 template_white 13">
        <a:dk1>
          <a:srgbClr val="081F5B"/>
        </a:dk1>
        <a:lt1>
          <a:srgbClr val="FFFFFF"/>
        </a:lt1>
        <a:dk2>
          <a:srgbClr val="081F5B"/>
        </a:dk2>
        <a:lt2>
          <a:srgbClr val="B8AB9E"/>
        </a:lt2>
        <a:accent1>
          <a:srgbClr val="FF9933"/>
        </a:accent1>
        <a:accent2>
          <a:srgbClr val="E8AF10"/>
        </a:accent2>
        <a:accent3>
          <a:srgbClr val="FFFFFF"/>
        </a:accent3>
        <a:accent4>
          <a:srgbClr val="06194C"/>
        </a:accent4>
        <a:accent5>
          <a:srgbClr val="FFCAAD"/>
        </a:accent5>
        <a:accent6>
          <a:srgbClr val="D29E0D"/>
        </a:accent6>
        <a:hlink>
          <a:srgbClr val="B8AB9E"/>
        </a:hlink>
        <a:folHlink>
          <a:srgbClr val="BF311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43318</TotalTime>
  <Words>2924</Words>
  <Application>Microsoft Office PowerPoint</Application>
  <PresentationFormat>On-screen Show (4:3)</PresentationFormat>
  <Paragraphs>405</Paragraphs>
  <Slides>44</Slides>
  <Notes>26</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2_presentation template_white</vt:lpstr>
      <vt:lpstr>PowerPoint Presentation</vt:lpstr>
      <vt:lpstr>Week 5</vt:lpstr>
      <vt:lpstr>PowerPoint Presentation</vt:lpstr>
      <vt:lpstr>PowerPoint Presentation</vt:lpstr>
      <vt:lpstr>Healthcare and Risk Modeling</vt:lpstr>
      <vt:lpstr>Healthcare and Risk Modeling</vt:lpstr>
      <vt:lpstr>Healthcare and Risk Modeling: Answer a)</vt:lpstr>
      <vt:lpstr>Healthcare and Risk Modeling: Answer b)</vt:lpstr>
      <vt:lpstr>Healthcare and Risk Modeling: c), d)</vt:lpstr>
      <vt:lpstr>Healthcare and Risk Modeling: Answer c), d)</vt:lpstr>
      <vt:lpstr>PowerPoint Presentation</vt:lpstr>
      <vt:lpstr>PowerPoint Presentation</vt:lpstr>
      <vt:lpstr>Discrete vs continuous distributions</vt:lpstr>
      <vt:lpstr>Ex 1.: Generating discrete random variables</vt:lpstr>
      <vt:lpstr>Random Number Generation: Continuous Distributions</vt:lpstr>
      <vt:lpstr>Ex 2.: Generating continuous random variables</vt:lpstr>
      <vt:lpstr>Ex 2.: Generating continuous random variables</vt:lpstr>
      <vt:lpstr>Generating discrete random variables</vt:lpstr>
      <vt:lpstr>Ex 3.: Generating discrete random variables</vt:lpstr>
      <vt:lpstr>PowerPoint Presentation</vt:lpstr>
      <vt:lpstr>Brilliant Color</vt:lpstr>
      <vt:lpstr>Brilliant Color</vt:lpstr>
      <vt:lpstr>Brilliant Color</vt:lpstr>
      <vt:lpstr>Decision Criteria &amp; Expected Profit</vt:lpstr>
      <vt:lpstr>Brilliant Color: GAP</vt:lpstr>
      <vt:lpstr>Brilliant Color: Decision Tree Approach</vt:lpstr>
      <vt:lpstr>Brilliant Color: Simulation Approach</vt:lpstr>
      <vt:lpstr>PowerPoint Presentation</vt:lpstr>
      <vt:lpstr>Newsvendor/Newsboy Problem</vt:lpstr>
      <vt:lpstr>PowerPoint Presentation</vt:lpstr>
      <vt:lpstr>PowerPoint Presentation</vt:lpstr>
      <vt:lpstr>Overbooking example</vt:lpstr>
      <vt:lpstr>GAP</vt:lpstr>
      <vt:lpstr>GAP: Overbooking</vt:lpstr>
      <vt:lpstr>Overbooking: Solution</vt:lpstr>
      <vt:lpstr>PowerPoint Presentation</vt:lpstr>
      <vt:lpstr>Overbooking example</vt:lpstr>
      <vt:lpstr>Note on using “Data Table” in Excel</vt:lpstr>
      <vt:lpstr>Note on using “Data Table” in Excel</vt:lpstr>
      <vt:lpstr>Note on using “Data Table” in Excel</vt:lpstr>
      <vt:lpstr>Overbooking example</vt:lpstr>
      <vt:lpstr>Overbooking example</vt:lpstr>
      <vt:lpstr>Next Week: No class</vt:lpstr>
      <vt:lpstr>To-do’s</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University of Michigan</dc:creator>
  <cp:lastModifiedBy>Piyush Agrawal</cp:lastModifiedBy>
  <cp:revision>1362</cp:revision>
  <dcterms:created xsi:type="dcterms:W3CDTF">2003-10-08T12:27:16Z</dcterms:created>
  <dcterms:modified xsi:type="dcterms:W3CDTF">2024-12-14T17:44:22Z</dcterms:modified>
</cp:coreProperties>
</file>